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61" d="100"/>
          <a:sy n="161" d="100"/>
        </p:scale>
        <p:origin x="784" y="20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jpg>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54147b24d2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54147b24d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a6bc667f2e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a6bc667f2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a72e168f03_0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a72e168f03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a72e168f03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a72e168f03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a72e168f03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a72e168f03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a72e168f03_0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a72e168f03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54147b24d2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54147b24d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a135712d50_0_3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a135712d50_0_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Give intro of me</a:t>
            </a:r>
            <a:endParaRPr/>
          </a:p>
          <a:p>
            <a:pPr marL="0" lvl="0" indent="0" algn="l" rtl="0">
              <a:spcBef>
                <a:spcPts val="0"/>
              </a:spcBef>
              <a:spcAft>
                <a:spcPts val="0"/>
              </a:spcAft>
              <a:buNone/>
            </a:pPr>
            <a:endParaRPr/>
          </a:p>
          <a:p>
            <a:pPr marL="0" lvl="0" indent="0" algn="l" rtl="0">
              <a:spcBef>
                <a:spcPts val="0"/>
              </a:spcBef>
              <a:spcAft>
                <a:spcPts val="0"/>
              </a:spcAft>
              <a:buNone/>
            </a:pPr>
            <a:r>
              <a:rPr lang="en"/>
              <a:t>I’m going to talk to you about sensitivity analysis and how we used it in our TTI work...</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ga6bc667f2e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 name="Google Shape;153;ga6bc667f2e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Two reasons we use SA. The reasons are...</a:t>
            </a:r>
            <a:endParaRPr/>
          </a:p>
          <a:p>
            <a:pPr marL="457200" lvl="0" indent="-298450" algn="l" rtl="0">
              <a:spcBef>
                <a:spcPts val="0"/>
              </a:spcBef>
              <a:spcAft>
                <a:spcPts val="0"/>
              </a:spcAft>
              <a:buSzPts val="1100"/>
              <a:buChar char="-"/>
            </a:pPr>
            <a:r>
              <a:rPr lang="en"/>
              <a:t>Why are these things important?</a:t>
            </a:r>
            <a:endParaRPr/>
          </a:p>
          <a:p>
            <a:pPr marL="914400" lvl="1" indent="-298450" algn="l" rtl="0">
              <a:spcBef>
                <a:spcPts val="0"/>
              </a:spcBef>
              <a:spcAft>
                <a:spcPts val="0"/>
              </a:spcAft>
              <a:buSzPts val="1100"/>
              <a:buChar char="-"/>
            </a:pPr>
            <a:r>
              <a:rPr lang="en"/>
              <a:t>Robustness: in principle, policy decisions might depend on results. Don’t want to make mistakes due to uncertainty.</a:t>
            </a:r>
            <a:endParaRPr/>
          </a:p>
          <a:p>
            <a:pPr marL="914400" lvl="1" indent="-298450" algn="l" rtl="0">
              <a:spcBef>
                <a:spcPts val="0"/>
              </a:spcBef>
              <a:spcAft>
                <a:spcPts val="0"/>
              </a:spcAft>
              <a:buSzPts val="1100"/>
              <a:buChar char="-"/>
            </a:pPr>
            <a:r>
              <a:rPr lang="en"/>
              <a:t>Pinch points: What does Govt need to get right and why?</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a135712d50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a135712d50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Two simple strategies. Other options exist as I’m sure you know by now, but we took the easy way out.</a:t>
            </a:r>
            <a:endParaRPr/>
          </a:p>
          <a:p>
            <a:pPr marL="457200" lvl="0" indent="-298450" algn="l" rtl="0">
              <a:spcBef>
                <a:spcPts val="0"/>
              </a:spcBef>
              <a:spcAft>
                <a:spcPts val="0"/>
              </a:spcAft>
              <a:buSzPts val="1100"/>
              <a:buChar char="-"/>
            </a:pPr>
            <a:r>
              <a:rPr lang="en"/>
              <a:t>Explain how they work</a:t>
            </a:r>
            <a:endParaRPr/>
          </a:p>
          <a:p>
            <a:pPr marL="914400" lvl="1" indent="-298450" algn="l" rtl="0">
              <a:spcBef>
                <a:spcPts val="0"/>
              </a:spcBef>
              <a:spcAft>
                <a:spcPts val="0"/>
              </a:spcAft>
              <a:buClr>
                <a:schemeClr val="dk1"/>
              </a:buClr>
              <a:buSzPts val="1100"/>
              <a:buChar char="-"/>
            </a:pPr>
            <a:r>
              <a:rPr lang="en">
                <a:solidFill>
                  <a:schemeClr val="dk1"/>
                </a:solidFill>
              </a:rPr>
              <a:t>Details:</a:t>
            </a:r>
            <a:endParaRPr>
              <a:solidFill>
                <a:schemeClr val="dk1"/>
              </a:solidFill>
            </a:endParaRPr>
          </a:p>
          <a:p>
            <a:pPr marL="1371600" lvl="2" indent="-298450" algn="l" rtl="0">
              <a:spcBef>
                <a:spcPts val="0"/>
              </a:spcBef>
              <a:spcAft>
                <a:spcPts val="0"/>
              </a:spcAft>
              <a:buClr>
                <a:schemeClr val="dk1"/>
              </a:buClr>
              <a:buSzPts val="1100"/>
              <a:buChar char="-"/>
            </a:pPr>
            <a:r>
              <a:rPr lang="en">
                <a:solidFill>
                  <a:schemeClr val="dk1"/>
                </a:solidFill>
              </a:rPr>
              <a:t>Define gridstep + bounds or values ahead of time</a:t>
            </a:r>
            <a:endParaRPr>
              <a:solidFill>
                <a:schemeClr val="dk1"/>
              </a:solidFill>
            </a:endParaRPr>
          </a:p>
          <a:p>
            <a:pPr marL="1371600" lvl="2" indent="-298450" algn="l" rtl="0">
              <a:spcBef>
                <a:spcPts val="0"/>
              </a:spcBef>
              <a:spcAft>
                <a:spcPts val="0"/>
              </a:spcAft>
              <a:buClr>
                <a:schemeClr val="dk1"/>
              </a:buClr>
              <a:buSzPts val="1100"/>
              <a:buChar char="-"/>
            </a:pPr>
            <a:r>
              <a:rPr lang="en">
                <a:solidFill>
                  <a:schemeClr val="dk1"/>
                </a:solidFill>
              </a:rPr>
              <a:t>Note that some of the variables are not numerical, eg infectiousness over time</a:t>
            </a:r>
            <a:endParaRPr/>
          </a:p>
          <a:p>
            <a:pPr marL="457200" lvl="0" indent="-298450" algn="l" rtl="0">
              <a:spcBef>
                <a:spcPts val="0"/>
              </a:spcBef>
              <a:spcAft>
                <a:spcPts val="0"/>
              </a:spcAft>
              <a:buSzPts val="1100"/>
              <a:buChar char="-"/>
            </a:pPr>
            <a:r>
              <a:rPr lang="en"/>
              <a:t>We assigned some parameters to 1 and some to 2, but mostly to 2 which doesn’t account for interactions.</a:t>
            </a:r>
            <a:endParaRPr/>
          </a:p>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a6bc667f2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a6bc667f2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a135712d50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a135712d5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Clr>
                <a:schemeClr val="dk1"/>
              </a:buClr>
              <a:buSzPts val="1100"/>
              <a:buChar char="-"/>
            </a:pPr>
            <a:r>
              <a:rPr lang="en">
                <a:solidFill>
                  <a:schemeClr val="dk1"/>
                </a:solidFill>
              </a:rPr>
              <a:t>Effect on R of varying some parameters of the disease for S5 (most severe) full-lockdown scenario.</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Other S-levels look similar but with different Rs since more contacts and transmission.</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What are the results:</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Which day most infectious</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Time until primary case gets symptoms</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Length of latent period (time from _infected_ to _infectious_)</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Results are sensible (left to right) and also model is relatively robust as shown by error bars.</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TTI can catch ppl easier if they are more infectious later</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The earlier ppl report symptoms, the easier it is to stop them from infecting others</a:t>
            </a:r>
            <a:endParaRPr>
              <a:solidFill>
                <a:schemeClr val="dk1"/>
              </a:solidFill>
            </a:endParaRPr>
          </a:p>
          <a:p>
            <a:pPr marL="914400" lvl="1" indent="-298450" algn="l" rtl="0">
              <a:spcBef>
                <a:spcPts val="0"/>
              </a:spcBef>
              <a:spcAft>
                <a:spcPts val="0"/>
              </a:spcAft>
              <a:buClr>
                <a:schemeClr val="dk1"/>
              </a:buClr>
              <a:buSzPts val="1100"/>
              <a:buChar char="-"/>
            </a:pPr>
            <a:r>
              <a:rPr lang="en">
                <a:solidFill>
                  <a:schemeClr val="dk1"/>
                </a:solidFill>
              </a:rPr>
              <a:t>Longer latent period gives TTI more time to find infected contacts before they infect others</a:t>
            </a:r>
            <a:endParaRPr>
              <a:solidFill>
                <a:schemeClr val="dk1"/>
              </a:solidFill>
            </a:endParaRPr>
          </a:p>
          <a:p>
            <a:pPr marL="457200" lvl="0" indent="-298450" algn="l" rtl="0">
              <a:spcBef>
                <a:spcPts val="0"/>
              </a:spcBef>
              <a:spcAft>
                <a:spcPts val="0"/>
              </a:spcAft>
              <a:buClr>
                <a:schemeClr val="dk1"/>
              </a:buClr>
              <a:buSzPts val="1100"/>
              <a:buChar char="-"/>
            </a:pPr>
            <a:r>
              <a:rPr lang="en">
                <a:solidFill>
                  <a:schemeClr val="dk1"/>
                </a:solidFill>
              </a:rPr>
              <a:t>Also considered factors such as #symptomatic covid negative individuals, eg with flu. Naturally, this increases number of tests needed.</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a9d12a98a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a9d12a98a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Axis variation again</a:t>
            </a:r>
            <a:endParaRPr/>
          </a:p>
          <a:p>
            <a:pPr marL="457200" lvl="0" indent="-298450" algn="l" rtl="0">
              <a:spcBef>
                <a:spcPts val="0"/>
              </a:spcBef>
              <a:spcAft>
                <a:spcPts val="0"/>
              </a:spcAft>
              <a:buSzPts val="1100"/>
              <a:buChar char="-"/>
            </a:pPr>
            <a:r>
              <a:rPr lang="en"/>
              <a:t>Impact of test/trace delay and compliance on R</a:t>
            </a:r>
            <a:endParaRPr/>
          </a:p>
          <a:p>
            <a:pPr marL="457200" lvl="0" indent="-298450" algn="l" rtl="0">
              <a:spcBef>
                <a:spcPts val="0"/>
              </a:spcBef>
              <a:spcAft>
                <a:spcPts val="0"/>
              </a:spcAft>
              <a:buSzPts val="1100"/>
              <a:buChar char="-"/>
            </a:pPr>
            <a:r>
              <a:rPr lang="en"/>
              <a:t>Clear that each of these, especially compliance, are very important</a:t>
            </a:r>
            <a:endParaRPr/>
          </a:p>
          <a:p>
            <a:pPr marL="914400" lvl="1" indent="-298450" algn="l" rtl="0">
              <a:spcBef>
                <a:spcPts val="0"/>
              </a:spcBef>
              <a:spcAft>
                <a:spcPts val="0"/>
              </a:spcAft>
              <a:buSzPts val="1100"/>
              <a:buChar char="-"/>
            </a:pPr>
            <a:r>
              <a:rPr lang="en"/>
              <a:t>Bear in mind number of cases and hence deaths is exponential in R</a:t>
            </a:r>
            <a:endParaRPr/>
          </a:p>
          <a:p>
            <a:pPr marL="457200" lvl="0" indent="-298450" algn="l" rtl="0">
              <a:spcBef>
                <a:spcPts val="0"/>
              </a:spcBef>
              <a:spcAft>
                <a:spcPts val="0"/>
              </a:spcAft>
              <a:buSzPts val="1100"/>
              <a:buChar char="-"/>
            </a:pPr>
            <a:r>
              <a:rPr lang="en"/>
              <a:t>Note that compliance has strongest effect in weakest lockdown scenario, this is because ppl have more contacts so infect more people who will need to isolate</a:t>
            </a:r>
            <a:endParaRPr/>
          </a:p>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540ad795e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540ad795e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a983401cd5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a983401cd5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Brief explain</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a6bc667f2e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a6bc667f2e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explain</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a135712d50_0_3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a135712d50_0_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Explain and chat</a:t>
            </a:r>
            <a:endParaRPr/>
          </a:p>
          <a:p>
            <a:pPr marL="45720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9febfb51f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9febfb51f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explain</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a6bc667f2e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a6bc667f2e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Here are great collaborators</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a1183d4ea6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a1183d4ea6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Thanks for listening, what questions do you have.?... put questions in chat.</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a135712d50_0_2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a135712d50_0_2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a135712d50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a135712d5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540ad795e3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540ad795e3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540ad795e3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540ad795e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a135712d50_0_2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a135712d50_0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a135712d50_0_2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a135712d50_0_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a135712d50_0_2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a135712d50_0_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a135712d50_0_3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a135712d50_0_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a135712d50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a135712d50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a6bc667f2e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a6bc667f2e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a6bc667f2e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a6bc667f2e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a983401cd5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a983401cd5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a6bc667f2e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a6bc667f2e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a6bc667f2e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a6bc667f2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hyperlink" Target="https://rs-delve.github.io/pdfs/2020-05-27-effectiveness-and-resource-requirements-of-tti-strategies.pdf" TargetMode="External"/><Relationship Id="rId2" Type="http://schemas.openxmlformats.org/officeDocument/2006/relationships/notesSlide" Target="../notesSlides/notesSlide26.xml"/><Relationship Id="rId1" Type="http://schemas.openxmlformats.org/officeDocument/2006/relationships/slideLayout" Target="../slideLayouts/slideLayout3.xml"/><Relationship Id="rId5" Type="http://schemas.openxmlformats.org/officeDocument/2006/relationships/hyperlink" Target="https://colab.research.google.com/github/rs-delve/tti-explorer/blob/master/notebooks/tti-experiment.ipynb" TargetMode="External"/><Relationship Id="rId4" Type="http://schemas.openxmlformats.org/officeDocument/2006/relationships/hyperlink" Target="https://github.com/rs-delve/tti-explorer" TargetMode="External"/></Relationships>
</file>

<file path=ppt/slides/_rels/slide27.xml.rels><?xml version="1.0" encoding="UTF-8" standalone="yes"?>
<Relationships xmlns="http://schemas.openxmlformats.org/package/2006/relationships"><Relationship Id="rId8" Type="http://schemas.openxmlformats.org/officeDocument/2006/relationships/image" Target="../media/image13.jpg"/><Relationship Id="rId3" Type="http://schemas.openxmlformats.org/officeDocument/2006/relationships/image" Target="../media/image8.jpg"/><Relationship Id="rId7" Type="http://schemas.openxmlformats.org/officeDocument/2006/relationships/image" Target="../media/image12.jpg"/><Relationship Id="rId2" Type="http://schemas.openxmlformats.org/officeDocument/2006/relationships/notesSlide" Target="../notesSlides/notesSlide27.xml"/><Relationship Id="rId1" Type="http://schemas.openxmlformats.org/officeDocument/2006/relationships/slideLayout" Target="../slideLayouts/slideLayout3.xml"/><Relationship Id="rId6" Type="http://schemas.openxmlformats.org/officeDocument/2006/relationships/image" Target="../media/image11.jpg"/><Relationship Id="rId5" Type="http://schemas.openxmlformats.org/officeDocument/2006/relationships/image" Target="../media/image10.jpg"/><Relationship Id="rId10" Type="http://schemas.openxmlformats.org/officeDocument/2006/relationships/image" Target="../media/image15.png"/><Relationship Id="rId4" Type="http://schemas.openxmlformats.org/officeDocument/2006/relationships/image" Target="../media/image9.jpg"/><Relationship Id="rId9" Type="http://schemas.openxmlformats.org/officeDocument/2006/relationships/image" Target="../media/image14.jp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3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hyperlink" Target="https://rs-delve.github.io/pdfs/2020-05-27-effectiveness-and-resource-requirements-of-tti-strategies.pdf" TargetMode="External"/><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hyperlink" Target="https://researchonline.lshtm.ac.uk/id/eprint/4647173/1/Contagion-The-BBC-Four-Pandemic.pdf" TargetMode="External"/><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rs-delve.github.io"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09750" y="744575"/>
            <a:ext cx="89421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Simulating Contact Tracing in the Pandemic: TTI Explorer</a:t>
            </a: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Andrei Paleyes and Bryn Elesedy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TTI Explorer</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TTI Explorer: background</a:t>
            </a:r>
            <a:endParaRPr/>
          </a:p>
        </p:txBody>
      </p:sp>
      <p:sp>
        <p:nvSpPr>
          <p:cNvPr id="115" name="Google Shape;115;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200000"/>
              </a:lnSpc>
              <a:spcBef>
                <a:spcPts val="0"/>
              </a:spcBef>
              <a:spcAft>
                <a:spcPts val="0"/>
              </a:spcAft>
              <a:buNone/>
            </a:pPr>
            <a:r>
              <a:rPr lang="en"/>
              <a:t>Explores the effectiveness and resource requirements of TTI strategies</a:t>
            </a:r>
            <a:endParaRPr/>
          </a:p>
          <a:p>
            <a:pPr marL="0" lvl="0" indent="0" algn="l" rtl="0">
              <a:lnSpc>
                <a:spcPct val="200000"/>
              </a:lnSpc>
              <a:spcBef>
                <a:spcPts val="1600"/>
              </a:spcBef>
              <a:spcAft>
                <a:spcPts val="0"/>
              </a:spcAft>
              <a:buNone/>
            </a:pPr>
            <a:r>
              <a:rPr lang="en"/>
              <a:t>Builds upon Kucharski et al. 2020</a:t>
            </a:r>
            <a:endParaRPr/>
          </a:p>
          <a:p>
            <a:pPr marL="0" lvl="0" indent="0" algn="l" rtl="0">
              <a:lnSpc>
                <a:spcPct val="200000"/>
              </a:lnSpc>
              <a:spcBef>
                <a:spcPts val="1600"/>
              </a:spcBef>
              <a:spcAft>
                <a:spcPts val="0"/>
              </a:spcAft>
              <a:buNone/>
            </a:pPr>
            <a:r>
              <a:rPr lang="en"/>
              <a:t>Takes into account logistics of real-world TTI</a:t>
            </a:r>
            <a:endParaRPr/>
          </a:p>
          <a:p>
            <a:pPr marL="0" lvl="0" indent="0" algn="l" rtl="0">
              <a:lnSpc>
                <a:spcPct val="200000"/>
              </a:lnSpc>
              <a:spcBef>
                <a:spcPts val="1600"/>
              </a:spcBef>
              <a:spcAft>
                <a:spcPts val="1600"/>
              </a:spcAft>
              <a:buNone/>
            </a:pPr>
            <a:r>
              <a:rPr lang="en"/>
              <a:t>BBC Pandemic data for contacts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pic>
        <p:nvPicPr>
          <p:cNvPr id="120" name="Google Shape;120;p24"/>
          <p:cNvPicPr preferRelativeResize="0"/>
          <p:nvPr/>
        </p:nvPicPr>
        <p:blipFill rotWithShape="1">
          <a:blip r:embed="rId3">
            <a:alphaModFix/>
          </a:blip>
          <a:srcRect l="2250" r="1159"/>
          <a:stretch/>
        </p:blipFill>
        <p:spPr>
          <a:xfrm>
            <a:off x="155850" y="457550"/>
            <a:ext cx="8832300" cy="4228400"/>
          </a:xfrm>
          <a:prstGeom prst="rect">
            <a:avLst/>
          </a:prstGeom>
          <a:noFill/>
          <a:ln>
            <a:noFill/>
          </a:ln>
        </p:spPr>
      </p:pic>
      <p:sp>
        <p:nvSpPr>
          <p:cNvPr id="121" name="Google Shape;121;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TTI flowchart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TTI Explorer: generate data</a:t>
            </a:r>
            <a:endParaRPr/>
          </a:p>
        </p:txBody>
      </p:sp>
      <p:sp>
        <p:nvSpPr>
          <p:cNvPr id="127" name="Google Shape;127;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Generate primary cases</a:t>
            </a:r>
            <a:endParaRPr/>
          </a:p>
          <a:p>
            <a:pPr marL="457200" lvl="0" indent="-342900" algn="l" rtl="0">
              <a:spcBef>
                <a:spcPts val="1600"/>
              </a:spcBef>
              <a:spcAft>
                <a:spcPts val="0"/>
              </a:spcAft>
              <a:buSzPts val="1800"/>
              <a:buChar char="●"/>
            </a:pPr>
            <a:r>
              <a:rPr lang="en"/>
              <a:t>Has COVID, has symptoms</a:t>
            </a:r>
            <a:endParaRPr/>
          </a:p>
          <a:p>
            <a:pPr marL="457200" lvl="0" indent="-342900" algn="l" rtl="0">
              <a:spcBef>
                <a:spcPts val="0"/>
              </a:spcBef>
              <a:spcAft>
                <a:spcPts val="0"/>
              </a:spcAft>
              <a:buSzPts val="1800"/>
              <a:buChar char="●"/>
            </a:pPr>
            <a:r>
              <a:rPr lang="en"/>
              <a:t>Has COVID, no symptoms</a:t>
            </a:r>
            <a:endParaRPr/>
          </a:p>
          <a:p>
            <a:pPr marL="457200" lvl="0" indent="-342900" algn="l" rtl="0">
              <a:spcBef>
                <a:spcPts val="0"/>
              </a:spcBef>
              <a:spcAft>
                <a:spcPts val="0"/>
              </a:spcAft>
              <a:buSzPts val="1800"/>
              <a:buChar char="●"/>
            </a:pPr>
            <a:r>
              <a:rPr lang="en"/>
              <a:t>No COVID, has symptoms</a:t>
            </a:r>
            <a:endParaRPr/>
          </a:p>
          <a:p>
            <a:pPr marL="0" lvl="0" indent="0" algn="l" rtl="0">
              <a:spcBef>
                <a:spcPts val="1600"/>
              </a:spcBef>
              <a:spcAft>
                <a:spcPts val="0"/>
              </a:spcAft>
              <a:buNone/>
            </a:pPr>
            <a:r>
              <a:rPr lang="en"/>
              <a:t>Generate contacts</a:t>
            </a:r>
            <a:endParaRPr/>
          </a:p>
          <a:p>
            <a:pPr marL="457200" lvl="0" indent="-342900" algn="l" rtl="0">
              <a:spcBef>
                <a:spcPts val="1600"/>
              </a:spcBef>
              <a:spcAft>
                <a:spcPts val="0"/>
              </a:spcAft>
              <a:buSzPts val="1800"/>
              <a:buChar char="●"/>
            </a:pPr>
            <a:r>
              <a:rPr lang="en"/>
              <a:t>Household</a:t>
            </a:r>
            <a:endParaRPr/>
          </a:p>
          <a:p>
            <a:pPr marL="457200" lvl="0" indent="-342900" algn="l" rtl="0">
              <a:spcBef>
                <a:spcPts val="0"/>
              </a:spcBef>
              <a:spcAft>
                <a:spcPts val="0"/>
              </a:spcAft>
              <a:buSzPts val="1800"/>
              <a:buChar char="●"/>
            </a:pPr>
            <a:r>
              <a:rPr lang="en"/>
              <a:t>Work/school</a:t>
            </a:r>
            <a:endParaRPr/>
          </a:p>
          <a:p>
            <a:pPr marL="457200" lvl="0" indent="-342900" algn="l" rtl="0">
              <a:spcBef>
                <a:spcPts val="0"/>
              </a:spcBef>
              <a:spcAft>
                <a:spcPts val="0"/>
              </a:spcAft>
              <a:buSzPts val="1800"/>
              <a:buChar char="●"/>
            </a:pPr>
            <a:r>
              <a:rPr lang="en"/>
              <a:t>Other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TTI Explorer: simulation</a:t>
            </a:r>
            <a:endParaRPr/>
          </a:p>
        </p:txBody>
      </p:sp>
      <p:sp>
        <p:nvSpPr>
          <p:cNvPr id="133" name="Google Shape;133;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a:t>5 levels of governmental measures (NPIs), S5 ≈ strict lockdown, S1 ≈ no control</a:t>
            </a:r>
            <a:endParaRPr/>
          </a:p>
          <a:p>
            <a:pPr marL="0" lvl="0" indent="0" algn="l" rtl="0">
              <a:lnSpc>
                <a:spcPct val="100000"/>
              </a:lnSpc>
              <a:spcBef>
                <a:spcPts val="1600"/>
              </a:spcBef>
              <a:spcAft>
                <a:spcPts val="0"/>
              </a:spcAft>
              <a:buClr>
                <a:schemeClr val="dk1"/>
              </a:buClr>
              <a:buSzPts val="1100"/>
              <a:buFont typeface="Arial"/>
              <a:buNone/>
            </a:pPr>
            <a:r>
              <a:rPr lang="en"/>
              <a:t>4 TTI strategies</a:t>
            </a:r>
            <a:endParaRPr/>
          </a:p>
          <a:p>
            <a:pPr marL="457200" lvl="0" indent="-342900" algn="l" rtl="0">
              <a:lnSpc>
                <a:spcPct val="100000"/>
              </a:lnSpc>
              <a:spcBef>
                <a:spcPts val="1600"/>
              </a:spcBef>
              <a:spcAft>
                <a:spcPts val="0"/>
              </a:spcAft>
              <a:buSzPts val="1800"/>
              <a:buChar char="●"/>
            </a:pPr>
            <a:r>
              <a:rPr lang="en"/>
              <a:t>No TTI (baseline)</a:t>
            </a:r>
            <a:endParaRPr/>
          </a:p>
          <a:p>
            <a:pPr marL="457200" lvl="0" indent="-342900" algn="l" rtl="0">
              <a:lnSpc>
                <a:spcPct val="100000"/>
              </a:lnSpc>
              <a:spcBef>
                <a:spcPts val="0"/>
              </a:spcBef>
              <a:spcAft>
                <a:spcPts val="0"/>
              </a:spcAft>
              <a:buSzPts val="1800"/>
              <a:buChar char="●"/>
            </a:pPr>
            <a:r>
              <a:rPr lang="en"/>
              <a:t>Trace on symptoms</a:t>
            </a:r>
            <a:endParaRPr/>
          </a:p>
          <a:p>
            <a:pPr marL="457200" lvl="0" indent="-342900" algn="l" rtl="0">
              <a:lnSpc>
                <a:spcPct val="100000"/>
              </a:lnSpc>
              <a:spcBef>
                <a:spcPts val="0"/>
              </a:spcBef>
              <a:spcAft>
                <a:spcPts val="0"/>
              </a:spcAft>
              <a:buSzPts val="1800"/>
              <a:buChar char="●"/>
            </a:pPr>
            <a:r>
              <a:rPr lang="en"/>
              <a:t>Trace on positive test</a:t>
            </a:r>
            <a:endParaRPr/>
          </a:p>
          <a:p>
            <a:pPr marL="457200" lvl="0" indent="-342900" algn="l" rtl="0">
              <a:lnSpc>
                <a:spcPct val="100000"/>
              </a:lnSpc>
              <a:spcBef>
                <a:spcPts val="0"/>
              </a:spcBef>
              <a:spcAft>
                <a:spcPts val="0"/>
              </a:spcAft>
              <a:buSzPts val="1800"/>
              <a:buChar char="●"/>
            </a:pPr>
            <a:r>
              <a:rPr lang="en"/>
              <a:t>Trace on positive test, test contacts</a:t>
            </a:r>
            <a:endParaRPr/>
          </a:p>
          <a:p>
            <a:pPr marL="0" lvl="0" indent="0" algn="l" rtl="0">
              <a:lnSpc>
                <a:spcPct val="100000"/>
              </a:lnSpc>
              <a:spcBef>
                <a:spcPts val="1600"/>
              </a:spcBef>
              <a:spcAft>
                <a:spcPts val="0"/>
              </a:spcAft>
              <a:buNone/>
            </a:pPr>
            <a:r>
              <a:rPr lang="en"/>
              <a:t>Account for</a:t>
            </a:r>
            <a:endParaRPr/>
          </a:p>
          <a:p>
            <a:pPr marL="457200" lvl="0" indent="-342900" algn="l" rtl="0">
              <a:lnSpc>
                <a:spcPct val="100000"/>
              </a:lnSpc>
              <a:spcBef>
                <a:spcPts val="1600"/>
              </a:spcBef>
              <a:spcAft>
                <a:spcPts val="0"/>
              </a:spcAft>
              <a:buSzPts val="1800"/>
              <a:buChar char="●"/>
            </a:pPr>
            <a:r>
              <a:rPr lang="en"/>
              <a:t>Quarantine</a:t>
            </a:r>
            <a:endParaRPr/>
          </a:p>
          <a:p>
            <a:pPr marL="457200" lvl="0" indent="-342900" algn="l" rtl="0">
              <a:lnSpc>
                <a:spcPct val="100000"/>
              </a:lnSpc>
              <a:spcBef>
                <a:spcPts val="0"/>
              </a:spcBef>
              <a:spcAft>
                <a:spcPts val="0"/>
              </a:spcAft>
              <a:buSzPts val="1800"/>
              <a:buChar char="●"/>
            </a:pPr>
            <a:r>
              <a:rPr lang="en"/>
              <a:t>App and manual tracing</a:t>
            </a:r>
            <a:endParaRPr/>
          </a:p>
          <a:p>
            <a:pPr marL="457200" lvl="0" indent="-342900" algn="l" rtl="0">
              <a:lnSpc>
                <a:spcPct val="100000"/>
              </a:lnSpc>
              <a:spcBef>
                <a:spcPts val="0"/>
              </a:spcBef>
              <a:spcAft>
                <a:spcPts val="0"/>
              </a:spcAft>
              <a:buSzPts val="1800"/>
              <a:buChar char="●"/>
            </a:pPr>
            <a:r>
              <a:rPr lang="en"/>
              <a:t>Compliance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TTI Explorer: key results</a:t>
            </a:r>
            <a:endParaRPr/>
          </a:p>
        </p:txBody>
      </p:sp>
      <p:sp>
        <p:nvSpPr>
          <p:cNvPr id="139" name="Google Shape;139;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en"/>
              <a:t>TTI alone is not enough, other NPIs are needed</a:t>
            </a:r>
            <a:endParaRPr/>
          </a:p>
          <a:p>
            <a:pPr marL="0" lvl="0" indent="0" algn="l" rtl="0">
              <a:lnSpc>
                <a:spcPct val="150000"/>
              </a:lnSpc>
              <a:spcBef>
                <a:spcPts val="1600"/>
              </a:spcBef>
              <a:spcAft>
                <a:spcPts val="0"/>
              </a:spcAft>
              <a:buClr>
                <a:schemeClr val="dk1"/>
              </a:buClr>
              <a:buSzPts val="1100"/>
              <a:buFont typeface="Arial"/>
              <a:buNone/>
            </a:pPr>
            <a:r>
              <a:rPr lang="en"/>
              <a:t>Prompt self-isolation is very effective</a:t>
            </a:r>
            <a:endParaRPr/>
          </a:p>
          <a:p>
            <a:pPr marL="0" lvl="0" indent="0" algn="l" rtl="0">
              <a:lnSpc>
                <a:spcPct val="115000"/>
              </a:lnSpc>
              <a:spcBef>
                <a:spcPts val="1600"/>
              </a:spcBef>
              <a:spcAft>
                <a:spcPts val="0"/>
              </a:spcAft>
              <a:buClr>
                <a:schemeClr val="dk1"/>
              </a:buClr>
              <a:buSzPts val="1100"/>
              <a:buFont typeface="Arial"/>
              <a:buNone/>
            </a:pPr>
            <a:r>
              <a:rPr lang="en"/>
              <a:t>Key success factors:</a:t>
            </a:r>
            <a:endParaRPr/>
          </a:p>
          <a:p>
            <a:pPr marL="457200" lvl="0" indent="-342900" algn="l" rtl="0">
              <a:lnSpc>
                <a:spcPct val="115000"/>
              </a:lnSpc>
              <a:spcBef>
                <a:spcPts val="1600"/>
              </a:spcBef>
              <a:spcAft>
                <a:spcPts val="0"/>
              </a:spcAft>
              <a:buSzPts val="1800"/>
              <a:buChar char="●"/>
            </a:pPr>
            <a:r>
              <a:rPr lang="en"/>
              <a:t>Test and (manual) trace times</a:t>
            </a:r>
            <a:endParaRPr/>
          </a:p>
          <a:p>
            <a:pPr marL="457200" lvl="0" indent="-342900" algn="l" rtl="0">
              <a:lnSpc>
                <a:spcPct val="115000"/>
              </a:lnSpc>
              <a:spcBef>
                <a:spcPts val="0"/>
              </a:spcBef>
              <a:spcAft>
                <a:spcPts val="0"/>
              </a:spcAft>
              <a:buSzPts val="1800"/>
              <a:buChar char="●"/>
            </a:pPr>
            <a:r>
              <a:rPr lang="en"/>
              <a:t>Compliance with guidance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TTI Explorer: key results</a:t>
            </a:r>
            <a:endParaRPr/>
          </a:p>
          <a:p>
            <a:pPr marL="0" lvl="0" indent="0" algn="l" rtl="0">
              <a:spcBef>
                <a:spcPts val="0"/>
              </a:spcBef>
              <a:spcAft>
                <a:spcPts val="0"/>
              </a:spcAft>
              <a:buNone/>
            </a:pPr>
            <a:endParaRPr/>
          </a:p>
        </p:txBody>
      </p:sp>
      <p:sp>
        <p:nvSpPr>
          <p:cNvPr id="145" name="Google Shape;145;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en"/>
              <a:t>Resources:</a:t>
            </a:r>
            <a:endParaRPr/>
          </a:p>
          <a:p>
            <a:pPr marL="457200" lvl="0" indent="-342900" algn="l" rtl="0">
              <a:lnSpc>
                <a:spcPct val="150000"/>
              </a:lnSpc>
              <a:spcBef>
                <a:spcPts val="1600"/>
              </a:spcBef>
              <a:spcAft>
                <a:spcPts val="0"/>
              </a:spcAft>
              <a:buSzPts val="1800"/>
              <a:buChar char="●"/>
            </a:pPr>
            <a:r>
              <a:rPr lang="en"/>
              <a:t>Manual tracing is essential to make up for low app installs</a:t>
            </a:r>
            <a:endParaRPr/>
          </a:p>
          <a:p>
            <a:pPr marL="457200" lvl="0" indent="-342900" algn="l" rtl="0">
              <a:lnSpc>
                <a:spcPct val="150000"/>
              </a:lnSpc>
              <a:spcBef>
                <a:spcPts val="0"/>
              </a:spcBef>
              <a:spcAft>
                <a:spcPts val="0"/>
              </a:spcAft>
              <a:buSzPts val="1800"/>
              <a:buChar char="●"/>
            </a:pPr>
            <a:r>
              <a:rPr lang="en"/>
              <a:t>Symptom-based TTI is very expensive</a:t>
            </a:r>
            <a:endParaRPr/>
          </a:p>
          <a:p>
            <a:pPr marL="457200" lvl="0" indent="-342900" algn="l" rtl="0">
              <a:lnSpc>
                <a:spcPct val="150000"/>
              </a:lnSpc>
              <a:spcBef>
                <a:spcPts val="0"/>
              </a:spcBef>
              <a:spcAft>
                <a:spcPts val="0"/>
              </a:spcAft>
              <a:buSzPts val="1800"/>
              <a:buChar char="●"/>
            </a:pPr>
            <a:r>
              <a:rPr lang="en"/>
              <a:t>Testing contacts doesn't impact R much, but reduces days in quarantine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Sensitivity Analysis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Why?</a:t>
            </a:r>
            <a:endParaRPr/>
          </a:p>
        </p:txBody>
      </p:sp>
      <p:sp>
        <p:nvSpPr>
          <p:cNvPr id="156" name="Google Shape;156;p3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Two reasons we used sensitivity analysis:</a:t>
            </a:r>
            <a:endParaRPr/>
          </a:p>
          <a:p>
            <a:pPr marL="457200" lvl="0" indent="-342900" algn="l" rtl="0">
              <a:lnSpc>
                <a:spcPct val="150000"/>
              </a:lnSpc>
              <a:spcBef>
                <a:spcPts val="1600"/>
              </a:spcBef>
              <a:spcAft>
                <a:spcPts val="0"/>
              </a:spcAft>
              <a:buSzPts val="1800"/>
              <a:buAutoNum type="arabicPeriod"/>
            </a:pPr>
            <a:r>
              <a:rPr lang="en"/>
              <a:t>Verify robustness to modelling assumptions</a:t>
            </a:r>
            <a:endParaRPr/>
          </a:p>
          <a:p>
            <a:pPr marL="914400" lvl="1" indent="-317500" algn="l" rtl="0">
              <a:lnSpc>
                <a:spcPct val="150000"/>
              </a:lnSpc>
              <a:spcBef>
                <a:spcPts val="0"/>
              </a:spcBef>
              <a:spcAft>
                <a:spcPts val="0"/>
              </a:spcAft>
              <a:buSzPts val="1400"/>
              <a:buChar char="○"/>
            </a:pPr>
            <a:r>
              <a:rPr lang="en"/>
              <a:t>Example: What happens if we change our estimate of the proportion of asymptomatic positive cases? </a:t>
            </a:r>
            <a:endParaRPr/>
          </a:p>
          <a:p>
            <a:pPr marL="457200" lvl="0" indent="-342900" algn="l" rtl="0">
              <a:lnSpc>
                <a:spcPct val="150000"/>
              </a:lnSpc>
              <a:spcBef>
                <a:spcPts val="0"/>
              </a:spcBef>
              <a:spcAft>
                <a:spcPts val="0"/>
              </a:spcAft>
              <a:buSzPts val="1800"/>
              <a:buAutoNum type="arabicPeriod"/>
            </a:pPr>
            <a:r>
              <a:rPr lang="en"/>
              <a:t>Identify pinch points in TTI strategies and the magnitude of their effects</a:t>
            </a:r>
            <a:endParaRPr/>
          </a:p>
          <a:p>
            <a:pPr marL="914400" lvl="1" indent="-317500" algn="l" rtl="0">
              <a:lnSpc>
                <a:spcPct val="150000"/>
              </a:lnSpc>
              <a:spcBef>
                <a:spcPts val="0"/>
              </a:spcBef>
              <a:spcAft>
                <a:spcPts val="0"/>
              </a:spcAft>
              <a:buSzPts val="1400"/>
              <a:buChar char="○"/>
            </a:pPr>
            <a:r>
              <a:rPr lang="en"/>
              <a:t>Example: How important is public compliance to the effectiveness of a TTI strategy?</a:t>
            </a:r>
            <a:endParaRPr/>
          </a:p>
          <a:p>
            <a:pPr marL="457200" lvl="0" indent="0" algn="l" rtl="0">
              <a:spcBef>
                <a:spcPts val="1600"/>
              </a:spcBef>
              <a:spcAft>
                <a:spcPts val="1600"/>
              </a:spcAft>
              <a:buNone/>
            </a:pPr>
            <a:endParaRPr/>
          </a:p>
        </p:txBody>
      </p:sp>
      <p:grpSp>
        <p:nvGrpSpPr>
          <p:cNvPr id="157" name="Google Shape;157;p30"/>
          <p:cNvGrpSpPr/>
          <p:nvPr/>
        </p:nvGrpSpPr>
        <p:grpSpPr>
          <a:xfrm>
            <a:off x="2046050" y="3625475"/>
            <a:ext cx="5051875" cy="943399"/>
            <a:chOff x="3608625" y="3983850"/>
            <a:chExt cx="5051875" cy="943399"/>
          </a:xfrm>
        </p:grpSpPr>
        <p:pic>
          <p:nvPicPr>
            <p:cNvPr id="158" name="Google Shape;158;p30"/>
            <p:cNvPicPr preferRelativeResize="0"/>
            <p:nvPr/>
          </p:nvPicPr>
          <p:blipFill>
            <a:blip r:embed="rId3">
              <a:alphaModFix/>
            </a:blip>
            <a:stretch>
              <a:fillRect/>
            </a:stretch>
          </p:blipFill>
          <p:spPr>
            <a:xfrm>
              <a:off x="3608625" y="4008712"/>
              <a:ext cx="1679025" cy="893675"/>
            </a:xfrm>
            <a:prstGeom prst="rect">
              <a:avLst/>
            </a:prstGeom>
            <a:noFill/>
            <a:ln>
              <a:noFill/>
            </a:ln>
          </p:spPr>
        </p:pic>
        <p:pic>
          <p:nvPicPr>
            <p:cNvPr id="159" name="Google Shape;159;p30"/>
            <p:cNvPicPr preferRelativeResize="0"/>
            <p:nvPr/>
          </p:nvPicPr>
          <p:blipFill>
            <a:blip r:embed="rId4">
              <a:alphaModFix/>
            </a:blip>
            <a:stretch>
              <a:fillRect/>
            </a:stretch>
          </p:blipFill>
          <p:spPr>
            <a:xfrm>
              <a:off x="6981472" y="3983850"/>
              <a:ext cx="1679028" cy="943399"/>
            </a:xfrm>
            <a:prstGeom prst="rect">
              <a:avLst/>
            </a:prstGeom>
            <a:noFill/>
            <a:ln>
              <a:noFill/>
            </a:ln>
          </p:spPr>
        </p:pic>
        <p:cxnSp>
          <p:nvCxnSpPr>
            <p:cNvPr id="160" name="Google Shape;160;p30"/>
            <p:cNvCxnSpPr/>
            <p:nvPr/>
          </p:nvCxnSpPr>
          <p:spPr>
            <a:xfrm>
              <a:off x="5505000" y="4420525"/>
              <a:ext cx="1208400" cy="0"/>
            </a:xfrm>
            <a:prstGeom prst="straightConnector1">
              <a:avLst/>
            </a:prstGeom>
            <a:noFill/>
            <a:ln w="9525" cap="flat" cmpd="sng">
              <a:solidFill>
                <a:schemeClr val="dk2"/>
              </a:solidFill>
              <a:prstDash val="solid"/>
              <a:round/>
              <a:headEnd type="none" w="med" len="med"/>
              <a:tailEnd type="triangle" w="med" len="med"/>
            </a:ln>
          </p:spPr>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5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a:t>
            </a:r>
            <a:endParaRPr/>
          </a:p>
        </p:txBody>
      </p:sp>
      <p:sp>
        <p:nvSpPr>
          <p:cNvPr id="166" name="Google Shape;166;p31"/>
          <p:cNvSpPr txBox="1">
            <a:spLocks noGrp="1"/>
          </p:cNvSpPr>
          <p:nvPr>
            <p:ph type="body" idx="1"/>
          </p:nvPr>
        </p:nvSpPr>
        <p:spPr>
          <a:xfrm>
            <a:off x="311700" y="1152475"/>
            <a:ext cx="8520600" cy="185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Params of interest assigned to one of two very simple strategies </a:t>
            </a:r>
            <a:endParaRPr/>
          </a:p>
          <a:p>
            <a:pPr marL="457200" lvl="0" indent="-342900" algn="l" rtl="0">
              <a:spcBef>
                <a:spcPts val="1600"/>
              </a:spcBef>
              <a:spcAft>
                <a:spcPts val="0"/>
              </a:spcAft>
              <a:buSzPts val="1800"/>
              <a:buAutoNum type="arabicPeriod"/>
            </a:pPr>
            <a:r>
              <a:rPr lang="en"/>
              <a:t>Grid Variation</a:t>
            </a:r>
            <a:endParaRPr/>
          </a:p>
          <a:p>
            <a:pPr marL="914400" lvl="1" indent="-317500" algn="l" rtl="0">
              <a:spcBef>
                <a:spcPts val="0"/>
              </a:spcBef>
              <a:spcAft>
                <a:spcPts val="0"/>
              </a:spcAft>
              <a:buSzPts val="1400"/>
              <a:buChar char="○"/>
            </a:pPr>
            <a:r>
              <a:rPr lang="en"/>
              <a:t>Try all the combinations of all the parameters in this group</a:t>
            </a:r>
            <a:endParaRPr/>
          </a:p>
          <a:p>
            <a:pPr marL="0" lvl="0" indent="0" algn="l" rtl="0">
              <a:spcBef>
                <a:spcPts val="1600"/>
              </a:spcBef>
              <a:spcAft>
                <a:spcPts val="0"/>
              </a:spcAft>
              <a:buNone/>
            </a:pPr>
            <a:endParaRPr/>
          </a:p>
          <a:p>
            <a:pPr marL="457200" lvl="0" indent="-342900" algn="l" rtl="0">
              <a:spcBef>
                <a:spcPts val="1600"/>
              </a:spcBef>
              <a:spcAft>
                <a:spcPts val="0"/>
              </a:spcAft>
              <a:buSzPts val="1800"/>
              <a:buAutoNum type="arabicPeriod"/>
            </a:pPr>
            <a:r>
              <a:rPr lang="en"/>
              <a:t>Axis Variation</a:t>
            </a:r>
            <a:endParaRPr/>
          </a:p>
          <a:p>
            <a:pPr marL="914400" lvl="1" indent="-317500" algn="l" rtl="0">
              <a:spcBef>
                <a:spcPts val="0"/>
              </a:spcBef>
              <a:spcAft>
                <a:spcPts val="0"/>
              </a:spcAft>
              <a:buSzPts val="1400"/>
              <a:buChar char="○"/>
            </a:pPr>
            <a:r>
              <a:rPr lang="en"/>
              <a:t>Keep n-1 fixed at a default value, vary one at a time.</a:t>
            </a:r>
            <a:endParaRPr/>
          </a:p>
          <a:p>
            <a:pPr marL="0" lvl="0" indent="0" algn="l" rtl="0">
              <a:spcBef>
                <a:spcPts val="1600"/>
              </a:spcBef>
              <a:spcAft>
                <a:spcPts val="0"/>
              </a:spcAft>
              <a:buNone/>
            </a:pPr>
            <a:endParaRPr/>
          </a:p>
          <a:p>
            <a:pPr marL="0" lvl="0" indent="0" algn="l" rtl="0">
              <a:spcBef>
                <a:spcPts val="1600"/>
              </a:spcBef>
              <a:spcAft>
                <a:spcPts val="0"/>
              </a:spcAft>
              <a:buNone/>
            </a:pPr>
            <a:r>
              <a:rPr lang="en"/>
              <a:t>Measure e.g. reproduction number in each configuration</a:t>
            </a:r>
            <a:endParaRPr/>
          </a:p>
          <a:p>
            <a:pPr marL="0" lvl="0" indent="0" algn="l" rtl="0">
              <a:spcBef>
                <a:spcPts val="1600"/>
              </a:spcBef>
              <a:spcAft>
                <a:spcPts val="1600"/>
              </a:spcAft>
              <a:buNone/>
            </a:pPr>
            <a:endParaRPr/>
          </a:p>
        </p:txBody>
      </p:sp>
      <p:grpSp>
        <p:nvGrpSpPr>
          <p:cNvPr id="167" name="Google Shape;167;p31"/>
          <p:cNvGrpSpPr/>
          <p:nvPr/>
        </p:nvGrpSpPr>
        <p:grpSpPr>
          <a:xfrm>
            <a:off x="6011098" y="2096985"/>
            <a:ext cx="2821191" cy="2141815"/>
            <a:chOff x="5977100" y="2239700"/>
            <a:chExt cx="2752650" cy="2074799"/>
          </a:xfrm>
        </p:grpSpPr>
        <p:pic>
          <p:nvPicPr>
            <p:cNvPr id="168" name="Google Shape;168;p31"/>
            <p:cNvPicPr preferRelativeResize="0"/>
            <p:nvPr/>
          </p:nvPicPr>
          <p:blipFill rotWithShape="1">
            <a:blip r:embed="rId3">
              <a:alphaModFix/>
            </a:blip>
            <a:srcRect l="11953" t="8669" r="8832" b="11725"/>
            <a:stretch/>
          </p:blipFill>
          <p:spPr>
            <a:xfrm>
              <a:off x="5977100" y="2239700"/>
              <a:ext cx="2752650" cy="2074799"/>
            </a:xfrm>
            <a:prstGeom prst="rect">
              <a:avLst/>
            </a:prstGeom>
            <a:noFill/>
            <a:ln>
              <a:noFill/>
            </a:ln>
          </p:spPr>
        </p:pic>
        <p:sp>
          <p:nvSpPr>
            <p:cNvPr id="169" name="Google Shape;169;p31"/>
            <p:cNvSpPr/>
            <p:nvPr/>
          </p:nvSpPr>
          <p:spPr>
            <a:xfrm>
              <a:off x="6604000" y="2340450"/>
              <a:ext cx="235200" cy="1946700"/>
            </a:xfrm>
            <a:prstGeom prst="rect">
              <a:avLst/>
            </a:prstGeom>
            <a:noFill/>
            <a:ln w="19050"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1"/>
            <p:cNvSpPr/>
            <p:nvPr/>
          </p:nvSpPr>
          <p:spPr>
            <a:xfrm rot="5400000">
              <a:off x="7244075" y="1485500"/>
              <a:ext cx="235200" cy="2610600"/>
            </a:xfrm>
            <a:prstGeom prst="rect">
              <a:avLst/>
            </a:prstGeom>
            <a:noFill/>
            <a:ln w="19050"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COVID-19</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Does it really need an introduction?</a:t>
            </a:r>
            <a:endParaRPr/>
          </a:p>
        </p:txBody>
      </p:sp>
      <p:pic>
        <p:nvPicPr>
          <p:cNvPr id="62" name="Google Shape;62;p14"/>
          <p:cNvPicPr preferRelativeResize="0"/>
          <p:nvPr/>
        </p:nvPicPr>
        <p:blipFill>
          <a:blip r:embed="rId3">
            <a:alphaModFix/>
          </a:blip>
          <a:stretch>
            <a:fillRect/>
          </a:stretch>
        </p:blipFill>
        <p:spPr>
          <a:xfrm>
            <a:off x="2197287" y="1737850"/>
            <a:ext cx="4749425" cy="3110801"/>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Uncertainty</a:t>
            </a:r>
            <a:endParaRPr/>
          </a:p>
        </p:txBody>
      </p:sp>
      <p:pic>
        <p:nvPicPr>
          <p:cNvPr id="176" name="Google Shape;176;p32"/>
          <p:cNvPicPr preferRelativeResize="0"/>
          <p:nvPr/>
        </p:nvPicPr>
        <p:blipFill>
          <a:blip r:embed="rId3">
            <a:alphaModFix/>
          </a:blip>
          <a:stretch>
            <a:fillRect/>
          </a:stretch>
        </p:blipFill>
        <p:spPr>
          <a:xfrm>
            <a:off x="152400" y="1371363"/>
            <a:ext cx="8839204" cy="240077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3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 Pinch Points</a:t>
            </a:r>
            <a:endParaRPr/>
          </a:p>
          <a:p>
            <a:pPr marL="0" lvl="0" indent="0" algn="l" rtl="0">
              <a:spcBef>
                <a:spcPts val="0"/>
              </a:spcBef>
              <a:spcAft>
                <a:spcPts val="0"/>
              </a:spcAft>
              <a:buNone/>
            </a:pPr>
            <a:endParaRPr/>
          </a:p>
        </p:txBody>
      </p:sp>
      <p:pic>
        <p:nvPicPr>
          <p:cNvPr id="182" name="Google Shape;182;p33"/>
          <p:cNvPicPr preferRelativeResize="0"/>
          <p:nvPr/>
        </p:nvPicPr>
        <p:blipFill>
          <a:blip r:embed="rId3">
            <a:alphaModFix/>
          </a:blip>
          <a:stretch>
            <a:fillRect/>
          </a:stretch>
        </p:blipFill>
        <p:spPr>
          <a:xfrm>
            <a:off x="991738" y="1017725"/>
            <a:ext cx="7160525" cy="355977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3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Extensions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 ideas</a:t>
            </a:r>
            <a:endParaRPr/>
          </a:p>
        </p:txBody>
      </p:sp>
      <p:sp>
        <p:nvSpPr>
          <p:cNvPr id="193" name="Google Shape;193;p3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lnSpc>
                <a:spcPct val="200000"/>
              </a:lnSpc>
              <a:spcBef>
                <a:spcPts val="0"/>
              </a:spcBef>
              <a:spcAft>
                <a:spcPts val="0"/>
              </a:spcAft>
              <a:buSzPts val="1800"/>
              <a:buChar char="●"/>
            </a:pPr>
            <a:r>
              <a:rPr lang="en"/>
              <a:t>Parameter interactions in sensitivity analysis</a:t>
            </a:r>
            <a:endParaRPr/>
          </a:p>
          <a:p>
            <a:pPr marL="457200" lvl="0" indent="-342900" algn="l" rtl="0">
              <a:lnSpc>
                <a:spcPct val="200000"/>
              </a:lnSpc>
              <a:spcBef>
                <a:spcPts val="0"/>
              </a:spcBef>
              <a:spcAft>
                <a:spcPts val="0"/>
              </a:spcAft>
              <a:buSzPts val="1800"/>
              <a:buChar char="●"/>
            </a:pPr>
            <a:r>
              <a:rPr lang="en"/>
              <a:t>Inference: use the simulation “backwards”</a:t>
            </a:r>
            <a:endParaRPr/>
          </a:p>
          <a:p>
            <a:pPr marL="457200" lvl="0" indent="-342900" algn="l" rtl="0">
              <a:lnSpc>
                <a:spcPct val="200000"/>
              </a:lnSpc>
              <a:spcBef>
                <a:spcPts val="0"/>
              </a:spcBef>
              <a:spcAft>
                <a:spcPts val="0"/>
              </a:spcAft>
              <a:buSzPts val="1800"/>
              <a:buChar char="●"/>
            </a:pPr>
            <a:r>
              <a:rPr lang="en"/>
              <a:t>More ideas relevant to this course in Appendix</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Parameter Interactions</a:t>
            </a:r>
            <a:endParaRPr/>
          </a:p>
        </p:txBody>
      </p:sp>
      <p:sp>
        <p:nvSpPr>
          <p:cNvPr id="199" name="Google Shape;199;p3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our sensitivity analysis, in particular when analysing pinch points such as public compliance, we did not study parameter interactions.</a:t>
            </a:r>
            <a:endParaRPr/>
          </a:p>
          <a:p>
            <a:pPr marL="457200" lvl="0" indent="0" algn="l" rtl="0">
              <a:spcBef>
                <a:spcPts val="1600"/>
              </a:spcBef>
              <a:spcAft>
                <a:spcPts val="0"/>
              </a:spcAft>
              <a:buNone/>
            </a:pPr>
            <a:endParaRPr/>
          </a:p>
          <a:p>
            <a:pPr marL="0" lvl="0" indent="0" algn="l" rtl="0">
              <a:spcBef>
                <a:spcPts val="1600"/>
              </a:spcBef>
              <a:spcAft>
                <a:spcPts val="0"/>
              </a:spcAft>
              <a:buNone/>
            </a:pPr>
            <a:r>
              <a:rPr lang="en"/>
              <a:t>An extension could incorporate parameter interactions, possibly using one of the methods from your lectures.</a:t>
            </a:r>
            <a:endParaRPr/>
          </a:p>
          <a:p>
            <a:pPr marL="0" lvl="0" indent="0" algn="l" rtl="0">
              <a:spcBef>
                <a:spcPts val="1600"/>
              </a:spcBef>
              <a:spcAft>
                <a:spcPts val="1600"/>
              </a:spcAft>
              <a:buClr>
                <a:schemeClr val="dk1"/>
              </a:buClr>
              <a:buSzPts val="1100"/>
              <a:buFont typeface="Arial"/>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9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9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Inference</a:t>
            </a:r>
            <a:endParaRPr/>
          </a:p>
          <a:p>
            <a:pPr marL="0" lvl="0" indent="0" algn="l" rtl="0">
              <a:spcBef>
                <a:spcPts val="0"/>
              </a:spcBef>
              <a:spcAft>
                <a:spcPts val="0"/>
              </a:spcAft>
              <a:buNone/>
            </a:pPr>
            <a:endParaRPr/>
          </a:p>
        </p:txBody>
      </p:sp>
      <p:sp>
        <p:nvSpPr>
          <p:cNvPr id="205" name="Google Shape;205;p3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Current simulation: </a:t>
            </a:r>
            <a:endParaRPr/>
          </a:p>
          <a:p>
            <a:pPr marL="0" lvl="0" indent="0" algn="ctr" rtl="0">
              <a:spcBef>
                <a:spcPts val="1600"/>
              </a:spcBef>
              <a:spcAft>
                <a:spcPts val="0"/>
              </a:spcAft>
              <a:buNone/>
            </a:pPr>
            <a:r>
              <a:rPr lang="en"/>
              <a:t>Parameters ⇒ # of new cases, R</a:t>
            </a:r>
            <a:endParaRPr/>
          </a:p>
          <a:p>
            <a:pPr marL="0" lvl="0" indent="0" algn="l" rtl="0">
              <a:spcBef>
                <a:spcPts val="1600"/>
              </a:spcBef>
              <a:spcAft>
                <a:spcPts val="0"/>
              </a:spcAft>
              <a:buNone/>
            </a:pPr>
            <a:endParaRPr/>
          </a:p>
          <a:p>
            <a:pPr marL="0" lvl="0" indent="0" algn="l" rtl="0">
              <a:spcBef>
                <a:spcPts val="1600"/>
              </a:spcBef>
              <a:spcAft>
                <a:spcPts val="0"/>
              </a:spcAft>
              <a:buNone/>
            </a:pPr>
            <a:r>
              <a:rPr lang="en"/>
              <a:t>Can you do this in reverse?</a:t>
            </a:r>
            <a:endParaRPr/>
          </a:p>
          <a:p>
            <a:pPr marL="0" lvl="0" indent="0" algn="ctr" rtl="0">
              <a:spcBef>
                <a:spcPts val="1600"/>
              </a:spcBef>
              <a:spcAft>
                <a:spcPts val="1600"/>
              </a:spcAft>
              <a:buNone/>
            </a:pPr>
            <a:r>
              <a:rPr lang="en"/>
              <a:t>Real world R and cases ⇒ parameters (e.g. public compliance)</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Using TTI Explorer Code</a:t>
            </a:r>
            <a:endParaRPr/>
          </a:p>
        </p:txBody>
      </p:sp>
      <p:sp>
        <p:nvSpPr>
          <p:cNvPr id="211" name="Google Shape;211;p3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technical report can be found </a:t>
            </a:r>
            <a:r>
              <a:rPr lang="en" u="sng">
                <a:solidFill>
                  <a:schemeClr val="hlink"/>
                </a:solidFill>
                <a:hlinkClick r:id="rId3"/>
              </a:rPr>
              <a:t>here</a:t>
            </a:r>
            <a:endParaRPr/>
          </a:p>
          <a:p>
            <a:pPr marL="0" lvl="0" indent="0" algn="l" rtl="0">
              <a:spcBef>
                <a:spcPts val="1600"/>
              </a:spcBef>
              <a:spcAft>
                <a:spcPts val="0"/>
              </a:spcAft>
              <a:buNone/>
            </a:pPr>
            <a:endParaRPr/>
          </a:p>
          <a:p>
            <a:pPr marL="0" lvl="0" indent="0" algn="l" rtl="0">
              <a:spcBef>
                <a:spcPts val="1600"/>
              </a:spcBef>
              <a:spcAft>
                <a:spcPts val="0"/>
              </a:spcAft>
              <a:buNone/>
            </a:pPr>
            <a:r>
              <a:rPr lang="en"/>
              <a:t>All of our code is on GitHub at </a:t>
            </a:r>
            <a:r>
              <a:rPr lang="en" u="sng">
                <a:solidFill>
                  <a:schemeClr val="hlink"/>
                </a:solidFill>
                <a:hlinkClick r:id="rId4"/>
              </a:rPr>
              <a:t>rs-delve/tti_explorer</a:t>
            </a:r>
            <a:r>
              <a:rPr lang="en"/>
              <a:t>. Feel free to fork or contribute!</a:t>
            </a:r>
            <a:endParaRPr/>
          </a:p>
          <a:p>
            <a:pPr marL="457200" lvl="0" indent="0" algn="l" rtl="0">
              <a:spcBef>
                <a:spcPts val="1600"/>
              </a:spcBef>
              <a:spcAft>
                <a:spcPts val="0"/>
              </a:spcAft>
              <a:buNone/>
            </a:pPr>
            <a:endParaRPr/>
          </a:p>
          <a:p>
            <a:pPr marL="0" lvl="0" indent="0" algn="l" rtl="0">
              <a:spcBef>
                <a:spcPts val="1600"/>
              </a:spcBef>
              <a:spcAft>
                <a:spcPts val="0"/>
              </a:spcAft>
              <a:buNone/>
            </a:pPr>
            <a:r>
              <a:rPr lang="en"/>
              <a:t>We made an </a:t>
            </a:r>
            <a:r>
              <a:rPr lang="en" u="sng">
                <a:solidFill>
                  <a:schemeClr val="hlink"/>
                </a:solidFill>
                <a:hlinkClick r:id="rId5"/>
              </a:rPr>
              <a:t>introductory colab notebook</a:t>
            </a:r>
            <a:r>
              <a:rPr lang="en"/>
              <a:t> to show how to use the code.</a:t>
            </a: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457200" lvl="0" indent="0" algn="l" rtl="0">
              <a:spcBef>
                <a:spcPts val="1600"/>
              </a:spcBef>
              <a:spcAft>
                <a:spcPts val="160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1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11">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11">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11">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Team behind TTI Explorer (in no particular order)</a:t>
            </a:r>
            <a:endParaRPr/>
          </a:p>
        </p:txBody>
      </p:sp>
      <p:pic>
        <p:nvPicPr>
          <p:cNvPr id="217" name="Google Shape;217;p39"/>
          <p:cNvPicPr preferRelativeResize="0"/>
          <p:nvPr/>
        </p:nvPicPr>
        <p:blipFill>
          <a:blip r:embed="rId3">
            <a:alphaModFix/>
          </a:blip>
          <a:stretch>
            <a:fillRect/>
          </a:stretch>
        </p:blipFill>
        <p:spPr>
          <a:xfrm>
            <a:off x="4027761" y="1017712"/>
            <a:ext cx="1249401" cy="1897825"/>
          </a:xfrm>
          <a:prstGeom prst="rect">
            <a:avLst/>
          </a:prstGeom>
          <a:noFill/>
          <a:ln>
            <a:noFill/>
          </a:ln>
        </p:spPr>
      </p:pic>
      <p:pic>
        <p:nvPicPr>
          <p:cNvPr id="218" name="Google Shape;218;p39"/>
          <p:cNvPicPr preferRelativeResize="0"/>
          <p:nvPr/>
        </p:nvPicPr>
        <p:blipFill>
          <a:blip r:embed="rId4">
            <a:alphaModFix/>
          </a:blip>
          <a:stretch>
            <a:fillRect/>
          </a:stretch>
        </p:blipFill>
        <p:spPr>
          <a:xfrm>
            <a:off x="4020187" y="3256025"/>
            <a:ext cx="1433700" cy="1433700"/>
          </a:xfrm>
          <a:prstGeom prst="rect">
            <a:avLst/>
          </a:prstGeom>
          <a:noFill/>
          <a:ln>
            <a:noFill/>
          </a:ln>
        </p:spPr>
      </p:pic>
      <p:pic>
        <p:nvPicPr>
          <p:cNvPr id="219" name="Google Shape;219;p39"/>
          <p:cNvPicPr preferRelativeResize="0"/>
          <p:nvPr/>
        </p:nvPicPr>
        <p:blipFill>
          <a:blip r:embed="rId5">
            <a:alphaModFix/>
          </a:blip>
          <a:stretch>
            <a:fillRect/>
          </a:stretch>
        </p:blipFill>
        <p:spPr>
          <a:xfrm>
            <a:off x="2121063" y="1010825"/>
            <a:ext cx="1433701" cy="1911612"/>
          </a:xfrm>
          <a:prstGeom prst="rect">
            <a:avLst/>
          </a:prstGeom>
          <a:noFill/>
          <a:ln>
            <a:noFill/>
          </a:ln>
        </p:spPr>
      </p:pic>
      <p:pic>
        <p:nvPicPr>
          <p:cNvPr id="220" name="Google Shape;220;p39"/>
          <p:cNvPicPr preferRelativeResize="0"/>
          <p:nvPr/>
        </p:nvPicPr>
        <p:blipFill>
          <a:blip r:embed="rId6">
            <a:alphaModFix/>
          </a:blip>
          <a:stretch>
            <a:fillRect/>
          </a:stretch>
        </p:blipFill>
        <p:spPr>
          <a:xfrm>
            <a:off x="5750125" y="1008475"/>
            <a:ext cx="1433700" cy="1916326"/>
          </a:xfrm>
          <a:prstGeom prst="rect">
            <a:avLst/>
          </a:prstGeom>
          <a:noFill/>
          <a:ln>
            <a:noFill/>
          </a:ln>
        </p:spPr>
      </p:pic>
      <p:pic>
        <p:nvPicPr>
          <p:cNvPr id="221" name="Google Shape;221;p39"/>
          <p:cNvPicPr preferRelativeResize="0"/>
          <p:nvPr/>
        </p:nvPicPr>
        <p:blipFill>
          <a:blip r:embed="rId7">
            <a:alphaModFix/>
          </a:blip>
          <a:stretch>
            <a:fillRect/>
          </a:stretch>
        </p:blipFill>
        <p:spPr>
          <a:xfrm>
            <a:off x="2081788" y="3256025"/>
            <a:ext cx="1433700" cy="1433700"/>
          </a:xfrm>
          <a:prstGeom prst="rect">
            <a:avLst/>
          </a:prstGeom>
          <a:noFill/>
          <a:ln>
            <a:noFill/>
          </a:ln>
        </p:spPr>
      </p:pic>
      <p:pic>
        <p:nvPicPr>
          <p:cNvPr id="222" name="Google Shape;222;p39"/>
          <p:cNvPicPr preferRelativeResize="0"/>
          <p:nvPr/>
        </p:nvPicPr>
        <p:blipFill>
          <a:blip r:embed="rId8">
            <a:alphaModFix/>
          </a:blip>
          <a:stretch>
            <a:fillRect/>
          </a:stretch>
        </p:blipFill>
        <p:spPr>
          <a:xfrm>
            <a:off x="7386187" y="1008475"/>
            <a:ext cx="1616139" cy="1916325"/>
          </a:xfrm>
          <a:prstGeom prst="rect">
            <a:avLst/>
          </a:prstGeom>
          <a:noFill/>
          <a:ln>
            <a:noFill/>
          </a:ln>
        </p:spPr>
      </p:pic>
      <p:pic>
        <p:nvPicPr>
          <p:cNvPr id="223" name="Google Shape;223;p39"/>
          <p:cNvPicPr preferRelativeResize="0"/>
          <p:nvPr/>
        </p:nvPicPr>
        <p:blipFill>
          <a:blip r:embed="rId9">
            <a:alphaModFix/>
          </a:blip>
          <a:stretch>
            <a:fillRect/>
          </a:stretch>
        </p:blipFill>
        <p:spPr>
          <a:xfrm>
            <a:off x="5798174" y="3256026"/>
            <a:ext cx="1433700" cy="1433700"/>
          </a:xfrm>
          <a:prstGeom prst="rect">
            <a:avLst/>
          </a:prstGeom>
          <a:noFill/>
          <a:ln>
            <a:noFill/>
          </a:ln>
        </p:spPr>
      </p:pic>
      <p:pic>
        <p:nvPicPr>
          <p:cNvPr id="224" name="Google Shape;224;p39"/>
          <p:cNvPicPr preferRelativeResize="0"/>
          <p:nvPr/>
        </p:nvPicPr>
        <p:blipFill>
          <a:blip r:embed="rId10">
            <a:alphaModFix/>
          </a:blip>
          <a:stretch>
            <a:fillRect/>
          </a:stretch>
        </p:blipFill>
        <p:spPr>
          <a:xfrm>
            <a:off x="187943" y="1017725"/>
            <a:ext cx="1433700" cy="1897826"/>
          </a:xfrm>
          <a:prstGeom prst="rect">
            <a:avLst/>
          </a:prstGeom>
          <a:noFill/>
          <a:ln>
            <a:noFill/>
          </a:ln>
        </p:spPr>
      </p:pic>
      <p:sp>
        <p:nvSpPr>
          <p:cNvPr id="225" name="Google Shape;225;p39"/>
          <p:cNvSpPr txBox="1"/>
          <p:nvPr/>
        </p:nvSpPr>
        <p:spPr>
          <a:xfrm>
            <a:off x="187950" y="2922425"/>
            <a:ext cx="1616100" cy="3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Yee Whye Teh</a:t>
            </a:r>
            <a:endParaRPr/>
          </a:p>
        </p:txBody>
      </p:sp>
      <p:sp>
        <p:nvSpPr>
          <p:cNvPr id="226" name="Google Shape;226;p39"/>
          <p:cNvSpPr txBox="1"/>
          <p:nvPr/>
        </p:nvSpPr>
        <p:spPr>
          <a:xfrm>
            <a:off x="2107838" y="2922425"/>
            <a:ext cx="1616100" cy="3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Bryn Elesedy</a:t>
            </a:r>
            <a:endParaRPr/>
          </a:p>
        </p:txBody>
      </p:sp>
      <p:sp>
        <p:nvSpPr>
          <p:cNvPr id="227" name="Google Shape;227;p39"/>
          <p:cNvSpPr txBox="1"/>
          <p:nvPr/>
        </p:nvSpPr>
        <p:spPr>
          <a:xfrm>
            <a:off x="4027750" y="2922425"/>
            <a:ext cx="1616100" cy="3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Anne Johnson</a:t>
            </a:r>
            <a:endParaRPr/>
          </a:p>
        </p:txBody>
      </p:sp>
      <p:sp>
        <p:nvSpPr>
          <p:cNvPr id="228" name="Google Shape;228;p39"/>
          <p:cNvSpPr txBox="1"/>
          <p:nvPr/>
        </p:nvSpPr>
        <p:spPr>
          <a:xfrm>
            <a:off x="5750125" y="2922425"/>
            <a:ext cx="1616100" cy="3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Guy Harling</a:t>
            </a:r>
            <a:endParaRPr/>
          </a:p>
        </p:txBody>
      </p:sp>
      <p:sp>
        <p:nvSpPr>
          <p:cNvPr id="229" name="Google Shape;229;p39"/>
          <p:cNvSpPr txBox="1"/>
          <p:nvPr/>
        </p:nvSpPr>
        <p:spPr>
          <a:xfrm>
            <a:off x="7386200" y="2922425"/>
            <a:ext cx="1616100" cy="3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Andrei Paleyes</a:t>
            </a:r>
            <a:endParaRPr/>
          </a:p>
        </p:txBody>
      </p:sp>
      <p:sp>
        <p:nvSpPr>
          <p:cNvPr id="230" name="Google Shape;230;p39"/>
          <p:cNvSpPr txBox="1"/>
          <p:nvPr/>
        </p:nvSpPr>
        <p:spPr>
          <a:xfrm>
            <a:off x="2081800" y="4689725"/>
            <a:ext cx="2022000" cy="3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Michael Hutchinson</a:t>
            </a:r>
            <a:endParaRPr/>
          </a:p>
        </p:txBody>
      </p:sp>
      <p:sp>
        <p:nvSpPr>
          <p:cNvPr id="231" name="Google Shape;231;p39"/>
          <p:cNvSpPr txBox="1"/>
          <p:nvPr/>
        </p:nvSpPr>
        <p:spPr>
          <a:xfrm>
            <a:off x="4027750" y="4689725"/>
            <a:ext cx="1616100" cy="3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Bobby He</a:t>
            </a:r>
            <a:endParaRPr/>
          </a:p>
        </p:txBody>
      </p:sp>
      <p:sp>
        <p:nvSpPr>
          <p:cNvPr id="232" name="Google Shape;232;p39"/>
          <p:cNvSpPr txBox="1"/>
          <p:nvPr/>
        </p:nvSpPr>
        <p:spPr>
          <a:xfrm>
            <a:off x="5798175" y="4689725"/>
            <a:ext cx="1616100" cy="3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Sheheryar Zaidi</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4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End</a:t>
            </a:r>
            <a:endParaRPr/>
          </a:p>
        </p:txBody>
      </p:sp>
      <p:sp>
        <p:nvSpPr>
          <p:cNvPr id="238" name="Google Shape;238;p4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1600"/>
              </a:spcBef>
              <a:spcAft>
                <a:spcPts val="0"/>
              </a:spcAft>
              <a:buNone/>
            </a:pPr>
            <a:endParaRPr/>
          </a:p>
          <a:p>
            <a:pPr marL="0" lvl="0" indent="0" algn="ctr" rtl="0">
              <a:spcBef>
                <a:spcPts val="1600"/>
              </a:spcBef>
              <a:spcAft>
                <a:spcPts val="1600"/>
              </a:spcAft>
              <a:buNone/>
            </a:pPr>
            <a:r>
              <a:rPr lang="en" sz="2300"/>
              <a:t>Questions?</a:t>
            </a:r>
            <a:endParaRPr sz="23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41"/>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Appendix</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to do about COVID?</a:t>
            </a:r>
            <a:endParaRPr/>
          </a:p>
        </p:txBody>
      </p:sp>
      <p:sp>
        <p:nvSpPr>
          <p:cNvPr id="68" name="Google Shape;68;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Would be great if we had a vaccine, but we don’t.</a:t>
            </a:r>
            <a:endParaRPr/>
          </a:p>
          <a:p>
            <a:pPr marL="457200" lvl="0" indent="0" algn="l" rtl="0">
              <a:spcBef>
                <a:spcPts val="1600"/>
              </a:spcBef>
              <a:spcAft>
                <a:spcPts val="0"/>
              </a:spcAft>
              <a:buNone/>
            </a:pPr>
            <a:endParaRPr/>
          </a:p>
          <a:p>
            <a:pPr marL="0" lvl="0" indent="0" algn="l" rtl="0">
              <a:spcBef>
                <a:spcPts val="1600"/>
              </a:spcBef>
              <a:spcAft>
                <a:spcPts val="0"/>
              </a:spcAft>
              <a:buNone/>
            </a:pPr>
            <a:r>
              <a:rPr lang="en"/>
              <a:t>Need non-pharmaceutical interventions (NPIs) in their place to prevent transmission. E.g. masks, social distancing, lockdowns.</a:t>
            </a:r>
            <a:endParaRPr/>
          </a:p>
          <a:p>
            <a:pPr marL="457200" lvl="0" indent="0" algn="l" rtl="0">
              <a:spcBef>
                <a:spcPts val="1600"/>
              </a:spcBef>
              <a:spcAft>
                <a:spcPts val="0"/>
              </a:spcAft>
              <a:buNone/>
            </a:pPr>
            <a:endParaRPr/>
          </a:p>
          <a:p>
            <a:pPr marL="0" lvl="0" indent="0" algn="l" rtl="0">
              <a:spcBef>
                <a:spcPts val="1600"/>
              </a:spcBef>
              <a:spcAft>
                <a:spcPts val="1600"/>
              </a:spcAft>
              <a:buNone/>
            </a:pPr>
            <a:r>
              <a:rPr lang="en"/>
              <a:t>Test, Trace, Isolate (TTI) is one such NPI</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4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NPI Severity Levels</a:t>
            </a:r>
            <a:endParaRPr/>
          </a:p>
          <a:p>
            <a:pPr marL="0" lvl="0" indent="0" algn="l" rtl="0">
              <a:spcBef>
                <a:spcPts val="0"/>
              </a:spcBef>
              <a:spcAft>
                <a:spcPts val="0"/>
              </a:spcAft>
              <a:buNone/>
            </a:pPr>
            <a:endParaRPr/>
          </a:p>
        </p:txBody>
      </p:sp>
      <p:pic>
        <p:nvPicPr>
          <p:cNvPr id="249" name="Google Shape;249;p42"/>
          <p:cNvPicPr preferRelativeResize="0"/>
          <p:nvPr/>
        </p:nvPicPr>
        <p:blipFill>
          <a:blip r:embed="rId3">
            <a:alphaModFix/>
          </a:blip>
          <a:stretch>
            <a:fillRect/>
          </a:stretch>
        </p:blipFill>
        <p:spPr>
          <a:xfrm>
            <a:off x="3720375" y="1017725"/>
            <a:ext cx="5260949" cy="3820977"/>
          </a:xfrm>
          <a:prstGeom prst="rect">
            <a:avLst/>
          </a:prstGeom>
          <a:noFill/>
          <a:ln>
            <a:noFill/>
          </a:ln>
        </p:spPr>
      </p:pic>
      <p:grpSp>
        <p:nvGrpSpPr>
          <p:cNvPr id="250" name="Google Shape;250;p42"/>
          <p:cNvGrpSpPr/>
          <p:nvPr/>
        </p:nvGrpSpPr>
        <p:grpSpPr>
          <a:xfrm>
            <a:off x="126450" y="1934350"/>
            <a:ext cx="3593925" cy="1274800"/>
            <a:chOff x="5495275" y="1934350"/>
            <a:chExt cx="3593925" cy="1274800"/>
          </a:xfrm>
        </p:grpSpPr>
        <p:pic>
          <p:nvPicPr>
            <p:cNvPr id="251" name="Google Shape;251;p42"/>
            <p:cNvPicPr preferRelativeResize="0"/>
            <p:nvPr/>
          </p:nvPicPr>
          <p:blipFill rotWithShape="1">
            <a:blip r:embed="rId4">
              <a:alphaModFix/>
            </a:blip>
            <a:srcRect r="40187"/>
            <a:stretch/>
          </p:blipFill>
          <p:spPr>
            <a:xfrm>
              <a:off x="5495275" y="1934350"/>
              <a:ext cx="3593925" cy="1274800"/>
            </a:xfrm>
            <a:prstGeom prst="rect">
              <a:avLst/>
            </a:prstGeom>
            <a:noFill/>
            <a:ln>
              <a:noFill/>
            </a:ln>
          </p:spPr>
        </p:pic>
        <p:sp>
          <p:nvSpPr>
            <p:cNvPr id="252" name="Google Shape;252;p42"/>
            <p:cNvSpPr/>
            <p:nvPr/>
          </p:nvSpPr>
          <p:spPr>
            <a:xfrm>
              <a:off x="7362950" y="2971025"/>
              <a:ext cx="1726200" cy="176100"/>
            </a:xfrm>
            <a:prstGeom prst="rect">
              <a:avLst/>
            </a:prstGeom>
            <a:solidFill>
              <a:srgbClr val="FFFFFF"/>
            </a:solidFill>
            <a:ln w="9525" cap="flat" cmpd="sng">
              <a:solidFill>
                <a:srgbClr val="FFFFFF"/>
              </a:solidFill>
              <a:prstDash val="solid"/>
              <a:round/>
              <a:headEnd type="none" w="sm" len="sm"/>
              <a:tailEnd type="none" w="sm" len="sm"/>
            </a:ln>
            <a:effectLst>
              <a:reflection endPos="30000" dist="38100" dir="5400000" fadeDir="5400012" sy="-100000" algn="bl" rotWithShape="0"/>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4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TTI Strategies Considered</a:t>
            </a:r>
            <a:endParaRPr/>
          </a:p>
        </p:txBody>
      </p:sp>
      <p:pic>
        <p:nvPicPr>
          <p:cNvPr id="258" name="Google Shape;258;p43"/>
          <p:cNvPicPr preferRelativeResize="0"/>
          <p:nvPr/>
        </p:nvPicPr>
        <p:blipFill>
          <a:blip r:embed="rId3">
            <a:alphaModFix/>
          </a:blip>
          <a:stretch>
            <a:fillRect/>
          </a:stretch>
        </p:blipFill>
        <p:spPr>
          <a:xfrm>
            <a:off x="152400" y="1639850"/>
            <a:ext cx="8839199" cy="2504614"/>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4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Extension: Constrained BayesOpt</a:t>
            </a:r>
            <a:endParaRPr/>
          </a:p>
        </p:txBody>
      </p:sp>
      <p:sp>
        <p:nvSpPr>
          <p:cNvPr id="264" name="Google Shape;264;p4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Can our model be used to find a strategy that results in the minimum possible reproduction number given a particular set of resource constraints (e.g. limited number of tests)?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4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Extension: Further Analysis</a:t>
            </a:r>
            <a:endParaRPr/>
          </a:p>
        </p:txBody>
      </p:sp>
      <p:sp>
        <p:nvSpPr>
          <p:cNvPr id="270" name="Google Shape;270;p4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Consider the variation in the effective reproduction number (R), in the context of various levels of NPI stringency (i.e. various levels of lockdown), as we vary the uptake of a contact tracing app. (Figure 10, page 22 of report </a:t>
            </a:r>
            <a:r>
              <a:rPr lang="en" u="sng">
                <a:solidFill>
                  <a:schemeClr val="hlink"/>
                </a:solidFill>
                <a:hlinkClick r:id="rId3"/>
              </a:rPr>
              <a:t>here</a:t>
            </a:r>
            <a:r>
              <a:rPr lang="en"/>
              <a:t>.)</a:t>
            </a:r>
            <a:endParaRPr/>
          </a:p>
          <a:p>
            <a:pPr marL="0" lvl="0" indent="0" algn="l" rtl="0">
              <a:spcBef>
                <a:spcPts val="1600"/>
              </a:spcBef>
              <a:spcAft>
                <a:spcPts val="0"/>
              </a:spcAft>
              <a:buNone/>
            </a:pPr>
            <a:r>
              <a:rPr lang="en"/>
              <a:t>Why is R not monotonic in the level of app uptake in the more stringent lockdown scenarios?</a:t>
            </a:r>
            <a:endParaRPr/>
          </a:p>
          <a:p>
            <a:pPr marL="0" lvl="0" indent="0" algn="l" rtl="0">
              <a:spcBef>
                <a:spcPts val="1600"/>
              </a:spcBef>
              <a:spcAft>
                <a:spcPts val="1600"/>
              </a:spcAft>
              <a:buNone/>
            </a:pPr>
            <a:r>
              <a:rPr lang="en"/>
              <a:t>Can you see anything else in our report that you think warrants further analysis?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4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Extension: Uncertainty Propagation</a:t>
            </a:r>
            <a:endParaRPr/>
          </a:p>
        </p:txBody>
      </p:sp>
      <p:sp>
        <p:nvSpPr>
          <p:cNvPr id="276" name="Google Shape;276;p4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Many of the parameters of our model reflect properties of the disease or its dynamics about which we are uncertain, for instance: if you are infectious, how likely are you to infect someone in your household? How does your infectiousness change over time?</a:t>
            </a:r>
            <a:endParaRPr/>
          </a:p>
          <a:p>
            <a:pPr marL="0" lvl="0" indent="0" algn="l" rtl="0">
              <a:spcBef>
                <a:spcPts val="1600"/>
              </a:spcBef>
              <a:spcAft>
                <a:spcPts val="0"/>
              </a:spcAft>
              <a:buNone/>
            </a:pPr>
            <a:r>
              <a:rPr lang="en"/>
              <a:t>We attempted to quantify this uncertainty by measuring the variation in the outputs of our model as we vary these parameters. Can you do better? For instance, you might like to represent uncertainty in these parameters in terms of probability distributions, then propagate this uncertainty into a distribution over the outputs of the model.</a:t>
            </a:r>
            <a:endParaRPr/>
          </a:p>
          <a:p>
            <a:pPr marL="0" lvl="0" indent="0" algn="l" rtl="0">
              <a:spcBef>
                <a:spcPts val="1600"/>
              </a:spcBef>
              <a:spcAft>
                <a:spcPts val="160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4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Extension: Generative Model for Social Contacts</a:t>
            </a:r>
            <a:endParaRPr/>
          </a:p>
        </p:txBody>
      </p:sp>
      <p:sp>
        <p:nvSpPr>
          <p:cNvPr id="282" name="Google Shape;282;p4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our model we need, for each primary case, a number of social contacts of different types (eg people from home, work, school) who they have the potential to infect.</a:t>
            </a:r>
            <a:endParaRPr/>
          </a:p>
          <a:p>
            <a:pPr marL="0" lvl="0" indent="0" algn="l" rtl="0">
              <a:spcBef>
                <a:spcPts val="1600"/>
              </a:spcBef>
              <a:spcAft>
                <a:spcPts val="0"/>
              </a:spcAft>
              <a:buNone/>
            </a:pPr>
            <a:r>
              <a:rPr lang="en"/>
              <a:t>We used a very simple generate these contacts. The data from the BBC Pandemic Survey [1] contains data on the social contacts of 40162 participants. In short, each time we generate a primary case, we generate their social contacts by sampling a participant from this dataset and using their contact pattern.</a:t>
            </a:r>
            <a:endParaRPr/>
          </a:p>
          <a:p>
            <a:pPr marL="0" lvl="0" indent="0" algn="l" rtl="0">
              <a:spcBef>
                <a:spcPts val="1600"/>
              </a:spcBef>
              <a:spcAft>
                <a:spcPts val="0"/>
              </a:spcAft>
              <a:buNone/>
            </a:pPr>
            <a:r>
              <a:rPr lang="en"/>
              <a:t>Can you do better, for instance by constructing a generative model? Can you incorporate network effects?</a:t>
            </a:r>
            <a:endParaRPr/>
          </a:p>
          <a:p>
            <a:pPr marL="0" lvl="0" indent="0" algn="l" rtl="0">
              <a:spcBef>
                <a:spcPts val="1600"/>
              </a:spcBef>
              <a:spcAft>
                <a:spcPts val="1600"/>
              </a:spcAft>
              <a:buNone/>
            </a:pPr>
            <a:r>
              <a:rPr lang="en" sz="1000"/>
              <a:t>1: Petra Klepac, Stephen Kissler, and Julia Gog. Contagion! The BBC Four Pandemic - The model behind the documentary. Epidemics, 24:49–59, March 2018. </a:t>
            </a:r>
            <a:r>
              <a:rPr lang="en" sz="1000" u="sng">
                <a:solidFill>
                  <a:schemeClr val="hlink"/>
                </a:solidFill>
                <a:hlinkClick r:id="rId3"/>
              </a:rPr>
              <a:t>link</a:t>
            </a:r>
            <a:r>
              <a:rPr lang="en" sz="1000"/>
              <a:t>.</a:t>
            </a:r>
            <a:endParaRPr sz="10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What is TTI?</a:t>
            </a:r>
            <a:endParaRPr/>
          </a:p>
        </p:txBody>
      </p:sp>
      <p:sp>
        <p:nvSpPr>
          <p:cNvPr id="74" name="Google Shape;74;p16"/>
          <p:cNvSpPr txBox="1">
            <a:spLocks noGrp="1"/>
          </p:cNvSpPr>
          <p:nvPr>
            <p:ph type="body" idx="1"/>
          </p:nvPr>
        </p:nvSpPr>
        <p:spPr>
          <a:xfrm>
            <a:off x="311700" y="1152475"/>
            <a:ext cx="8520600" cy="30978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Test people for disease</a:t>
            </a:r>
            <a:endParaRPr/>
          </a:p>
          <a:p>
            <a:pPr marL="457200" lvl="0" indent="-342900" algn="l" rtl="0">
              <a:spcBef>
                <a:spcPts val="0"/>
              </a:spcBef>
              <a:spcAft>
                <a:spcPts val="0"/>
              </a:spcAft>
              <a:buSzPts val="1800"/>
              <a:buChar char="●"/>
            </a:pPr>
            <a:r>
              <a:rPr lang="en"/>
              <a:t>Trace their contacts</a:t>
            </a:r>
            <a:endParaRPr/>
          </a:p>
          <a:p>
            <a:pPr marL="457200" lvl="0" indent="-342900" algn="l" rtl="0">
              <a:spcBef>
                <a:spcPts val="0"/>
              </a:spcBef>
              <a:spcAft>
                <a:spcPts val="0"/>
              </a:spcAft>
              <a:buSzPts val="1800"/>
              <a:buChar char="●"/>
            </a:pPr>
            <a:r>
              <a:rPr lang="en"/>
              <a:t>Isolate people</a:t>
            </a:r>
            <a:endParaRPr/>
          </a:p>
          <a:p>
            <a:pPr marL="0" lvl="0" indent="0" algn="l" rtl="0">
              <a:spcBef>
                <a:spcPts val="1600"/>
              </a:spcBef>
              <a:spcAft>
                <a:spcPts val="0"/>
              </a:spcAft>
              <a:buNone/>
            </a:pPr>
            <a:endParaRPr/>
          </a:p>
          <a:p>
            <a:pPr marL="0" lvl="0" indent="0" algn="l" rtl="0">
              <a:spcBef>
                <a:spcPts val="1600"/>
              </a:spcBef>
              <a:spcAft>
                <a:spcPts val="0"/>
              </a:spcAft>
              <a:buNone/>
            </a:pPr>
            <a:r>
              <a:rPr lang="en"/>
              <a:t>Many believe it is an effective tool to:</a:t>
            </a:r>
            <a:endParaRPr/>
          </a:p>
          <a:p>
            <a:pPr marL="457200" lvl="0" indent="-342900" algn="l" rtl="0">
              <a:spcBef>
                <a:spcPts val="1600"/>
              </a:spcBef>
              <a:spcAft>
                <a:spcPts val="0"/>
              </a:spcAft>
              <a:buSzPts val="1800"/>
              <a:buChar char="●"/>
            </a:pPr>
            <a:r>
              <a:rPr lang="en"/>
              <a:t>Reduce transmission =&gt;</a:t>
            </a:r>
            <a:endParaRPr/>
          </a:p>
          <a:p>
            <a:pPr marL="457200" lvl="0" indent="-342900" algn="l" rtl="0">
              <a:spcBef>
                <a:spcPts val="0"/>
              </a:spcBef>
              <a:spcAft>
                <a:spcPts val="0"/>
              </a:spcAft>
              <a:buSzPts val="1800"/>
              <a:buChar char="●"/>
            </a:pPr>
            <a:r>
              <a:rPr lang="en"/>
              <a:t>Smaller R =&gt;</a:t>
            </a:r>
            <a:endParaRPr/>
          </a:p>
          <a:p>
            <a:pPr marL="457200" lvl="0" indent="-342900" algn="l" rtl="0">
              <a:spcBef>
                <a:spcPts val="0"/>
              </a:spcBef>
              <a:spcAft>
                <a:spcPts val="0"/>
              </a:spcAft>
              <a:buSzPts val="1800"/>
              <a:buChar char="●"/>
            </a:pPr>
            <a:r>
              <a:rPr lang="en"/>
              <a:t>Fewer cases</a:t>
            </a:r>
            <a:endParaRPr/>
          </a:p>
          <a:p>
            <a:pPr marL="0" lvl="0" indent="0" algn="l" rtl="0">
              <a:spcBef>
                <a:spcPts val="1600"/>
              </a:spcBef>
              <a:spcAft>
                <a:spcPts val="0"/>
              </a:spcAft>
              <a:buNone/>
            </a:pPr>
            <a:r>
              <a:rPr lang="en" sz="1100">
                <a:solidFill>
                  <a:schemeClr val="dk1"/>
                </a:solidFill>
              </a:rPr>
              <a:t>Kucharski, Adam J., et al. "Effectiveness of isolation, testing, contact tracing and physical distancing on reducing transmission of SARS-CoV-2 in different settings." </a:t>
            </a:r>
            <a:r>
              <a:rPr lang="en" sz="1100" i="1">
                <a:solidFill>
                  <a:schemeClr val="dk1"/>
                </a:solidFill>
              </a:rPr>
              <a:t>medRxiv</a:t>
            </a:r>
            <a:r>
              <a:rPr lang="en" sz="1100">
                <a:solidFill>
                  <a:schemeClr val="dk1"/>
                </a:solidFill>
              </a:rPr>
              <a:t> (2020).</a:t>
            </a:r>
            <a:endParaRPr sz="1100">
              <a:solidFill>
                <a:schemeClr val="dk1"/>
              </a:solidFill>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TTI: a silver bullet!</a:t>
            </a:r>
            <a:endParaRPr/>
          </a:p>
        </p:txBody>
      </p:sp>
      <p:sp>
        <p:nvSpPr>
          <p:cNvPr id="80" name="Google Shape;80;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0" lvl="0" indent="0" algn="l" rtl="0">
              <a:spcBef>
                <a:spcPts val="1600"/>
              </a:spcBef>
              <a:spcAft>
                <a:spcPts val="0"/>
              </a:spcAft>
              <a:buNone/>
            </a:pPr>
            <a:r>
              <a:rPr lang="en"/>
              <a:t>                      </a:t>
            </a:r>
            <a:endParaRPr/>
          </a:p>
          <a:p>
            <a:pPr marL="0" lvl="0" indent="0" algn="l" rtl="0">
              <a:spcBef>
                <a:spcPts val="1600"/>
              </a:spcBef>
              <a:spcAft>
                <a:spcPts val="0"/>
              </a:spcAft>
              <a:buNone/>
            </a:pPr>
            <a:r>
              <a:rPr lang="en"/>
              <a:t>                                                                                               Boris Johnson</a:t>
            </a:r>
            <a:endParaRPr/>
          </a:p>
          <a:p>
            <a:pPr marL="0" lvl="0" indent="0" algn="l" rtl="0">
              <a:spcBef>
                <a:spcPts val="1600"/>
              </a:spcBef>
              <a:spcAft>
                <a:spcPts val="1600"/>
              </a:spcAft>
              <a:buNone/>
            </a:pPr>
            <a:r>
              <a:rPr lang="en"/>
              <a:t>                                                                                               May 10, 2020</a:t>
            </a:r>
            <a:endParaRPr/>
          </a:p>
        </p:txBody>
      </p:sp>
      <p:sp>
        <p:nvSpPr>
          <p:cNvPr id="81" name="Google Shape;81;p17"/>
          <p:cNvSpPr/>
          <p:nvPr/>
        </p:nvSpPr>
        <p:spPr>
          <a:xfrm>
            <a:off x="311700" y="1518325"/>
            <a:ext cx="8520600" cy="1818600"/>
          </a:xfrm>
          <a:prstGeom prst="wedgeRectCallout">
            <a:avLst>
              <a:gd name="adj1" fmla="val 22140"/>
              <a:gd name="adj2" fmla="val 68041"/>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just" rtl="0">
              <a:spcBef>
                <a:spcPts val="0"/>
              </a:spcBef>
              <a:spcAft>
                <a:spcPts val="0"/>
              </a:spcAft>
              <a:buNone/>
            </a:pPr>
            <a:r>
              <a:rPr lang="en" sz="2400" i="1"/>
              <a:t>And if we are to control this virus, then we must have a world-beating system for testing potential victims, and for tracing their contacts.</a:t>
            </a:r>
            <a:endParaRPr sz="2400" i="1"/>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Is it really a silver bullet?</a:t>
            </a:r>
            <a:endParaRPr/>
          </a:p>
        </p:txBody>
      </p:sp>
      <p:sp>
        <p:nvSpPr>
          <p:cNvPr id="87" name="Google Shape;87;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200000"/>
              </a:lnSpc>
              <a:spcBef>
                <a:spcPts val="0"/>
              </a:spcBef>
              <a:spcAft>
                <a:spcPts val="0"/>
              </a:spcAft>
              <a:buNone/>
            </a:pPr>
            <a:r>
              <a:rPr lang="en"/>
              <a:t>How effective can it be?</a:t>
            </a:r>
            <a:endParaRPr/>
          </a:p>
          <a:p>
            <a:pPr marL="0" lvl="0" indent="0" algn="l" rtl="0">
              <a:lnSpc>
                <a:spcPct val="100000"/>
              </a:lnSpc>
              <a:spcBef>
                <a:spcPts val="1600"/>
              </a:spcBef>
              <a:spcAft>
                <a:spcPts val="0"/>
              </a:spcAft>
              <a:buNone/>
            </a:pPr>
            <a:r>
              <a:rPr lang="en"/>
              <a:t>What are resource requirements?</a:t>
            </a:r>
            <a:endParaRPr/>
          </a:p>
          <a:p>
            <a:pPr marL="457200" lvl="0" indent="-342900" algn="l" rtl="0">
              <a:lnSpc>
                <a:spcPct val="100000"/>
              </a:lnSpc>
              <a:spcBef>
                <a:spcPts val="1600"/>
              </a:spcBef>
              <a:spcAft>
                <a:spcPts val="0"/>
              </a:spcAft>
              <a:buSzPts val="1800"/>
              <a:buChar char="●"/>
            </a:pPr>
            <a:r>
              <a:rPr lang="en"/>
              <a:t>Number of tests needed</a:t>
            </a:r>
            <a:endParaRPr/>
          </a:p>
          <a:p>
            <a:pPr marL="457200" lvl="0" indent="-342900" algn="l" rtl="0">
              <a:lnSpc>
                <a:spcPct val="100000"/>
              </a:lnSpc>
              <a:spcBef>
                <a:spcPts val="0"/>
              </a:spcBef>
              <a:spcAft>
                <a:spcPts val="0"/>
              </a:spcAft>
              <a:buSzPts val="1800"/>
              <a:buChar char="●"/>
            </a:pPr>
            <a:r>
              <a:rPr lang="en"/>
              <a:t>Application uptake</a:t>
            </a:r>
            <a:endParaRPr/>
          </a:p>
          <a:p>
            <a:pPr marL="457200" lvl="0" indent="-342900" algn="l" rtl="0">
              <a:lnSpc>
                <a:spcPct val="200000"/>
              </a:lnSpc>
              <a:spcBef>
                <a:spcPts val="0"/>
              </a:spcBef>
              <a:spcAft>
                <a:spcPts val="0"/>
              </a:spcAft>
              <a:buSzPts val="1800"/>
              <a:buChar char="●"/>
            </a:pPr>
            <a:r>
              <a:rPr lang="en"/>
              <a:t>Manual tracing</a:t>
            </a:r>
            <a:endParaRPr/>
          </a:p>
          <a:p>
            <a:pPr marL="0" lvl="0" indent="0" algn="l" rtl="0">
              <a:lnSpc>
                <a:spcPct val="200000"/>
              </a:lnSpc>
              <a:spcBef>
                <a:spcPts val="1600"/>
              </a:spcBef>
              <a:spcAft>
                <a:spcPts val="1600"/>
              </a:spcAft>
              <a:buNone/>
            </a:pPr>
            <a:r>
              <a:rPr lang="en"/>
              <a:t>What are the most important success factors?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DELVE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DELVE</a:t>
            </a:r>
            <a:endParaRPr/>
          </a:p>
        </p:txBody>
      </p:sp>
      <p:sp>
        <p:nvSpPr>
          <p:cNvPr id="98" name="Google Shape;98;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a:t>Data Evaluation and Learning for Viral Epidemics</a:t>
            </a:r>
            <a:endParaRPr/>
          </a:p>
          <a:p>
            <a:pPr marL="0" lvl="0" indent="0" algn="l" rtl="0">
              <a:lnSpc>
                <a:spcPct val="150000"/>
              </a:lnSpc>
              <a:spcBef>
                <a:spcPts val="1600"/>
              </a:spcBef>
              <a:spcAft>
                <a:spcPts val="0"/>
              </a:spcAft>
              <a:buNone/>
            </a:pPr>
            <a:r>
              <a:rPr lang="en"/>
              <a:t>Cross-disciplinary group</a:t>
            </a:r>
            <a:endParaRPr/>
          </a:p>
          <a:p>
            <a:pPr marL="0" lvl="0" indent="0" algn="l" rtl="0">
              <a:lnSpc>
                <a:spcPct val="150000"/>
              </a:lnSpc>
              <a:spcBef>
                <a:spcPts val="1600"/>
              </a:spcBef>
              <a:spcAft>
                <a:spcPts val="0"/>
              </a:spcAft>
              <a:buNone/>
            </a:pPr>
            <a:r>
              <a:rPr lang="en"/>
              <a:t>Convened by the Royal Society in March 2020</a:t>
            </a:r>
            <a:endParaRPr/>
          </a:p>
          <a:p>
            <a:pPr marL="0" lvl="0" indent="0" algn="l" rtl="0">
              <a:lnSpc>
                <a:spcPct val="150000"/>
              </a:lnSpc>
              <a:spcBef>
                <a:spcPts val="1600"/>
              </a:spcBef>
              <a:spcAft>
                <a:spcPts val="0"/>
              </a:spcAft>
              <a:buNone/>
            </a:pPr>
            <a:r>
              <a:rPr lang="en"/>
              <a:t>Feeds into SAGE</a:t>
            </a:r>
            <a:endParaRPr/>
          </a:p>
          <a:p>
            <a:pPr marL="0" lvl="0" indent="0" algn="l" rtl="0">
              <a:lnSpc>
                <a:spcPct val="150000"/>
              </a:lnSpc>
              <a:spcBef>
                <a:spcPts val="1600"/>
              </a:spcBef>
              <a:spcAft>
                <a:spcPts val="0"/>
              </a:spcAft>
              <a:buNone/>
            </a:pPr>
            <a:r>
              <a:rPr lang="en"/>
              <a:t>Publishes reports and other artifacts for general public</a:t>
            </a:r>
            <a:endParaRPr/>
          </a:p>
          <a:p>
            <a:pPr marL="0" lvl="0" indent="0" algn="l" rtl="0">
              <a:lnSpc>
                <a:spcPct val="150000"/>
              </a:lnSpc>
              <a:spcBef>
                <a:spcPts val="1600"/>
              </a:spcBef>
              <a:spcAft>
                <a:spcPts val="1600"/>
              </a:spcAft>
              <a:buNone/>
            </a:pPr>
            <a:r>
              <a:rPr lang="en" u="sng">
                <a:solidFill>
                  <a:schemeClr val="hlink"/>
                </a:solidFill>
                <a:hlinkClick r:id="rId3"/>
              </a:rPr>
              <a:t>https://rs-delve.github.io</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DELVE Test, Trace, Isolate</a:t>
            </a:r>
            <a:r>
              <a:rPr lang="en" sz="1800">
                <a:solidFill>
                  <a:schemeClr val="dk2"/>
                </a:solidFill>
              </a:rPr>
              <a:t> </a:t>
            </a:r>
            <a:r>
              <a:rPr lang="en"/>
              <a:t>report</a:t>
            </a:r>
            <a:endParaRPr/>
          </a:p>
        </p:txBody>
      </p:sp>
      <p:sp>
        <p:nvSpPr>
          <p:cNvPr id="104" name="Google Shape;104;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
              <a:t>Released: May 27, 2020</a:t>
            </a:r>
            <a:endParaRPr/>
          </a:p>
          <a:p>
            <a:pPr marL="0" lvl="0" indent="0" algn="l" rtl="0">
              <a:lnSpc>
                <a:spcPct val="150000"/>
              </a:lnSpc>
              <a:spcBef>
                <a:spcPts val="1600"/>
              </a:spcBef>
              <a:spcAft>
                <a:spcPts val="0"/>
              </a:spcAft>
              <a:buNone/>
            </a:pPr>
            <a:r>
              <a:rPr lang="en"/>
              <a:t>Covers compliance, surveillance, capacity constraints, public perception, etc.</a:t>
            </a:r>
            <a:endParaRPr/>
          </a:p>
          <a:p>
            <a:pPr marL="0" lvl="0" indent="0" algn="l" rtl="0">
              <a:lnSpc>
                <a:spcPct val="115000"/>
              </a:lnSpc>
              <a:spcBef>
                <a:spcPts val="1600"/>
              </a:spcBef>
              <a:spcAft>
                <a:spcPts val="0"/>
              </a:spcAft>
              <a:buNone/>
            </a:pPr>
            <a:r>
              <a:rPr lang="en"/>
              <a:t>Coverage: BBC, Channel 4, Financial Times, The Independent, The Times, The Guardian, Daily Mail, New Scientist</a:t>
            </a:r>
            <a:endParaRPr/>
          </a:p>
          <a:p>
            <a:pPr marL="0" lvl="0" indent="0" algn="l" rtl="0">
              <a:lnSpc>
                <a:spcPct val="150000"/>
              </a:lnSpc>
              <a:spcBef>
                <a:spcPts val="1600"/>
              </a:spcBef>
              <a:spcAft>
                <a:spcPts val="1600"/>
              </a:spcAft>
              <a:buNone/>
            </a:pPr>
            <a:r>
              <a:rPr lang="en"/>
              <a:t>[Presumably] Influenced the overall policy</a:t>
            </a:r>
            <a:endParaRPr>
              <a:solidFill>
                <a:schemeClr val="dk1"/>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1576</Words>
  <Application>Microsoft Macintosh PowerPoint</Application>
  <PresentationFormat>On-screen Show (16:9)</PresentationFormat>
  <Paragraphs>192</Paragraphs>
  <Slides>35</Slides>
  <Notes>35</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35</vt:i4>
      </vt:variant>
    </vt:vector>
  </HeadingPairs>
  <TitlesOfParts>
    <vt:vector size="37" baseType="lpstr">
      <vt:lpstr>Arial</vt:lpstr>
      <vt:lpstr>Simple Light</vt:lpstr>
      <vt:lpstr>Simulating Contact Tracing in the Pandemic: TTI Explorer</vt:lpstr>
      <vt:lpstr>COVID-19</vt:lpstr>
      <vt:lpstr>What to do about COVID?</vt:lpstr>
      <vt:lpstr>What is TTI?</vt:lpstr>
      <vt:lpstr>TTI: a silver bullet!</vt:lpstr>
      <vt:lpstr>Is it really a silver bullet?</vt:lpstr>
      <vt:lpstr>DELVE</vt:lpstr>
      <vt:lpstr>DELVE</vt:lpstr>
      <vt:lpstr>DELVE Test, Trace, Isolate report</vt:lpstr>
      <vt:lpstr>TTI Explorer</vt:lpstr>
      <vt:lpstr>TTI Explorer: background</vt:lpstr>
      <vt:lpstr>TTI flowchart</vt:lpstr>
      <vt:lpstr>TTI Explorer: generate data</vt:lpstr>
      <vt:lpstr>TTI Explorer: simulation</vt:lpstr>
      <vt:lpstr>TTI Explorer: key results</vt:lpstr>
      <vt:lpstr>TTI Explorer: key results </vt:lpstr>
      <vt:lpstr>Sensitivity Analysis</vt:lpstr>
      <vt:lpstr>Why?</vt:lpstr>
      <vt:lpstr>How?</vt:lpstr>
      <vt:lpstr>Results: Uncertainty</vt:lpstr>
      <vt:lpstr>Results: Pinch Points </vt:lpstr>
      <vt:lpstr>Extensions</vt:lpstr>
      <vt:lpstr>Some ideas</vt:lpstr>
      <vt:lpstr>Parameter Interactions</vt:lpstr>
      <vt:lpstr>Inference </vt:lpstr>
      <vt:lpstr>Using TTI Explorer Code</vt:lpstr>
      <vt:lpstr>Team behind TTI Explorer (in no particular order)</vt:lpstr>
      <vt:lpstr>The End</vt:lpstr>
      <vt:lpstr>Appendix</vt:lpstr>
      <vt:lpstr>NPI Severity Levels </vt:lpstr>
      <vt:lpstr>TTI Strategies Considered</vt:lpstr>
      <vt:lpstr>Extension: Constrained BayesOpt</vt:lpstr>
      <vt:lpstr>Extension: Further Analysis</vt:lpstr>
      <vt:lpstr>Extension: Uncertainty Propagation</vt:lpstr>
      <vt:lpstr>Extension: Generative Model for Social Contacts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Simulating Contact Tracing in the Pandemic: TTI Explorer</dc:title>
  <cp:lastModifiedBy>Neil Lawrence</cp:lastModifiedBy>
  <cp:revision>1</cp:revision>
  <dcterms:modified xsi:type="dcterms:W3CDTF">2020-11-12T13:12:43Z</dcterms:modified>
</cp:coreProperties>
</file>